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7"/>
  </p:notesMasterIdLst>
  <p:sldIdLst>
    <p:sldId id="283" r:id="rId2"/>
    <p:sldId id="256" r:id="rId3"/>
    <p:sldId id="284" r:id="rId4"/>
    <p:sldId id="299" r:id="rId5"/>
    <p:sldId id="292" r:id="rId6"/>
    <p:sldId id="297" r:id="rId7"/>
    <p:sldId id="295" r:id="rId8"/>
    <p:sldId id="260" r:id="rId9"/>
    <p:sldId id="291" r:id="rId10"/>
    <p:sldId id="285" r:id="rId11"/>
    <p:sldId id="262" r:id="rId12"/>
    <p:sldId id="293" r:id="rId13"/>
    <p:sldId id="264" r:id="rId14"/>
    <p:sldId id="265" r:id="rId15"/>
    <p:sldId id="289" r:id="rId16"/>
    <p:sldId id="267" r:id="rId17"/>
    <p:sldId id="268" r:id="rId18"/>
    <p:sldId id="298" r:id="rId19"/>
    <p:sldId id="271" r:id="rId20"/>
    <p:sldId id="273" r:id="rId21"/>
    <p:sldId id="274" r:id="rId22"/>
    <p:sldId id="286" r:id="rId23"/>
    <p:sldId id="276" r:id="rId24"/>
    <p:sldId id="296" r:id="rId25"/>
    <p:sldId id="277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2800" dirty="0"/>
              <a:t>В начале проекта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Лист2!$A$3:$A$5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Лист2!$G$3:$G$5</c:f>
              <c:numCache>
                <c:formatCode>General</c:formatCode>
                <c:ptCount val="3"/>
                <c:pt idx="0">
                  <c:v>69</c:v>
                </c:pt>
                <c:pt idx="1">
                  <c:v>22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1016767058088559"/>
          <c:y val="0.37216955314706907"/>
          <c:w val="0.19781356821866813"/>
          <c:h val="0.34300336644339585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2800" dirty="0"/>
              <a:t>В конце проекта</a:t>
            </a:r>
          </a:p>
        </c:rich>
      </c:tx>
      <c:layout>
        <c:manualLayout>
          <c:xMode val="edge"/>
          <c:yMode val="edge"/>
          <c:x val="0.20690630334003296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966972878390205E-2"/>
          <c:y val="0.23860673665791776"/>
          <c:w val="0.66953958880139985"/>
          <c:h val="0.64767096821230674"/>
        </c:manualLayout>
      </c:layout>
      <c:pie3DChart>
        <c:varyColors val="1"/>
        <c:ser>
          <c:idx val="0"/>
          <c:order val="0"/>
          <c:explosion val="31"/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Лист2!$A$9:$A$11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Лист2!$G$9:$G$11</c:f>
              <c:numCache>
                <c:formatCode>General</c:formatCode>
                <c:ptCount val="3"/>
                <c:pt idx="0">
                  <c:v>76</c:v>
                </c:pt>
                <c:pt idx="1">
                  <c:v>24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5E83D-E40E-4016-BEB8-B5813082448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C703E-82CF-4EE3-9D8D-1858466E03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75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C703E-82CF-4EE3-9D8D-1858466E037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039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maam.ru/obrazovanie/proekty" TargetMode="External"/><Relationship Id="rId4" Type="http://schemas.openxmlformats.org/officeDocument/2006/relationships/chart" Target="../charts/char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A967616-34EA-44B7-A26F-F6989E676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11500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к родному краю, родной культуре, родной речи начинается с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малого –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любви к своей семье, к своему жилищу, к своему детскому саду. Постепенно расширяясь, эта любовь переходит в любовь к родной стране, к её истории, прошлому и настоящему, ко всему человеческому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 С. Лихачёв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82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831183-79F5-488F-858B-0C5EF75DC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032" y="1340769"/>
            <a:ext cx="7772400" cy="4896543"/>
          </a:xfrm>
        </p:spPr>
        <p:txBody>
          <a:bodyPr>
            <a:noAutofit/>
          </a:bodyPr>
          <a:lstStyle/>
          <a:p>
            <a:pPr lvl="0" algn="l"/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участия в проекте дети обогащаются знаниями, усвоенными на занятиях и в повседневной жизни по нравственно-духовному и патриотическому воспитанию: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 активный интерес к прошлому и настоящему своего народа, своей семьи, родного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села.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Знакомятся с историей, достопримечательностями, знаменитыми людьми.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представления о природных богатствах родного края.  Проявляют интерес к стране, в которой живут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Выражают положительное отношение к миру, к своему городу, дружбе, ко всему живому. 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представления о духовных и нравственных ценностях;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26846DA-823E-4C18-AB38-3CA7D5D47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404665"/>
            <a:ext cx="7095067" cy="936104"/>
          </a:xfrm>
        </p:spPr>
        <p:txBody>
          <a:bodyPr>
            <a:normAutofit fontScale="85000" lnSpcReduction="20000"/>
          </a:bodyPr>
          <a:lstStyle/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Предполагаемые результаты: </a:t>
            </a:r>
            <a:endParaRPr lang="ru-RU" sz="3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05505F8-B500-4A43-A4F2-5DDEED598D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869160"/>
            <a:ext cx="1440160" cy="187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034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FFDE41-EC66-46FC-AF54-4A3B196F7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032" y="1556793"/>
            <a:ext cx="7772400" cy="3096343"/>
          </a:xfrm>
        </p:spPr>
        <p:txBody>
          <a:bodyPr>
            <a:normAutofit fontScale="90000"/>
          </a:bodyPr>
          <a:lstStyle/>
          <a:p>
            <a:pPr lvl="0" fontAlgn="base">
              <a:lnSpc>
                <a:spcPct val="200000"/>
              </a:lnSpc>
              <a:spcAft>
                <a:spcPct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этап – подготовительный;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2 этап –практический;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3 этап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– заключительный.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51E6953-B902-4777-BD18-270914098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404665"/>
            <a:ext cx="7095067" cy="1152128"/>
          </a:xfrm>
        </p:spPr>
        <p:txBody>
          <a:bodyPr/>
          <a:lstStyle/>
          <a:p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 РЕАЛИЗАЦИИ  ПРОЕКТА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671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0B5909-4F72-430E-B6EE-59524BAA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268760"/>
            <a:ext cx="7772400" cy="4176464"/>
          </a:xfrm>
        </p:spPr>
        <p:txBody>
          <a:bodyPr>
            <a:noAutofit/>
          </a:bodyPr>
          <a:lstStyle/>
          <a:p>
            <a:pPr lvl="0" algn="l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1.Постановка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задач, определение направлений, объектов и методов исследования, подготовительная работа с детьми и их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родителями.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2.Создание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необходимых условий для реализации проекта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3.Составление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плана, выбор форм работы.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4.Подбор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наглядно-дидактических пособий, методического и демонстрационного материала, детской художественной литературы, музыкальных произведений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5.Подбор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материалов, атрибутов для игровой деятельности.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6.Вовлечение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в совместную деятельность в рамках проекта «Наша Родина – Россия»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7.Анкетирование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 опрос детей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9957FB5-78BB-4DEB-9AE7-12526552E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476673"/>
            <a:ext cx="7095067" cy="936104"/>
          </a:xfrm>
        </p:spPr>
        <p:txBody>
          <a:bodyPr/>
          <a:lstStyle/>
          <a:p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   ЭТАП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2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ACBBDFD-6231-4EC2-9962-3784141CA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404665"/>
            <a:ext cx="7772400" cy="1296144"/>
          </a:xfrm>
        </p:spPr>
        <p:txBody>
          <a:bodyPr/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 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основе интеграции образовательных областей)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8712967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3788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A87A65A-DB35-41C6-B5EE-01B5ECDDD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340768"/>
            <a:ext cx="7772400" cy="4032448"/>
          </a:xfrm>
        </p:spPr>
        <p:txBody>
          <a:bodyPr>
            <a:normAutofit fontScale="90000"/>
          </a:bodyPr>
          <a:lstStyle/>
          <a:p>
            <a:pPr marL="342900" indent="-342900" algn="l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Беседы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«История России. Символика страны герб, флаг, гимн»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«Прошлое и настоящее нашей Родины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Моё любимое село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Бондари»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«Памятники нашего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села» 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«Москва-столица нашей Родины».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ООД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«Наша Родина – Россия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«Природные богатства нашего края»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«Русские народные промыслы»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Конструирование 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«Первые жилища людей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«Город моей мечты»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«Сторожевые башни»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D12A79E-2E7A-4AE1-B9EC-D59EC8D11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260648"/>
            <a:ext cx="7772400" cy="1512167"/>
          </a:xfrm>
        </p:spPr>
        <p:txBody>
          <a:bodyPr>
            <a:normAutofit/>
          </a:bodyPr>
          <a:lstStyle/>
          <a:p>
            <a:r>
              <a:rPr lang="ru-RU" alt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</a:t>
            </a:r>
          </a:p>
          <a:p>
            <a:r>
              <a:rPr lang="ru-RU" alt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«Познавательное развитие»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7595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tambovgrad.ru/modules/photo/images/1369-Voennyj-memorial-v-Bondarjah_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340768"/>
            <a:ext cx="4248472" cy="4910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biblio-irbit.ru/wp-content/uploads/2018/08/0339bdd75af96cb8def35068850435ac-469x43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4215705" cy="487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482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BDD795-8933-4BEC-A4F6-A2DF4BE4F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9616"/>
            <a:ext cx="7772400" cy="14732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«Речевое развитие»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21B2A7E-47D1-41F8-9361-DB80DD25D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846640" cy="4896544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ООД </a:t>
            </a: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«Путешествие по северному краю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«Родина бывает разная, но у всех она одна»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Беседы </a:t>
            </a: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«Что мы знаем о своей Родине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«Россия – великая держава»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«Как жили люди в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старину</a:t>
            </a: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Руси»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«Береза – символ России»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художественной литературы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Пословицы, поговорки, загадки 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С.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Баруздин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 чего начинается родина»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Васильев «Россия»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 Забила «Наш край»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Речевые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 «Какой? Какая?»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«Закончи предложение»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«Угадай по описанию» </a:t>
            </a:r>
          </a:p>
        </p:txBody>
      </p:sp>
    </p:spTree>
    <p:extLst>
      <p:ext uri="{BB962C8B-B14F-4D97-AF65-F5344CB8AC3E}">
        <p14:creationId xmlns:p14="http://schemas.microsoft.com/office/powerpoint/2010/main" val="3048457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CA66D4-18A1-4B5A-BD80-2E30F7D61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032" y="1772816"/>
            <a:ext cx="8058432" cy="4896544"/>
          </a:xfrm>
        </p:spPr>
        <p:txBody>
          <a:bodyPr>
            <a:normAutofit/>
          </a:bodyPr>
          <a:lstStyle/>
          <a:p>
            <a:pPr marL="342900" indent="-342900" algn="l" fontAlgn="base">
              <a:spcAft>
                <a:spcPct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Беседы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«Кто живет в России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«Праздники моей страны»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Сюжетно-ролевая игра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«Путешественники»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«Музей»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«Экскурсия по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селу»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игры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«Продолжи пословицу»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«Найди флаг России»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«Узнай наш герб»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«Кто, где живет?»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«Сложи герб из фрагментов»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Настольная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 «Государственные праздники»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«Что где растёт»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16997C3-C498-482F-8288-8DD68AFF8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260649"/>
            <a:ext cx="7772400" cy="1224136"/>
          </a:xfrm>
        </p:spPr>
        <p:txBody>
          <a:bodyPr/>
          <a:lstStyle/>
          <a:p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</a:t>
            </a:r>
          </a:p>
          <a:p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 – коммуникативное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1986832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CA66D4-18A1-4B5A-BD80-2E30F7D61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032" y="1772816"/>
            <a:ext cx="8058432" cy="4896544"/>
          </a:xfrm>
        </p:spPr>
        <p:txBody>
          <a:bodyPr>
            <a:normAutofit/>
          </a:bodyPr>
          <a:lstStyle/>
          <a:p>
            <a:pPr marL="342900" indent="-342900" algn="l" fontAlgn="base">
              <a:spcAft>
                <a:spcPct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Аппликация: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«Берёзка символ России»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«Флаг России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Спасская башня Кремля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«С чего начинается Родина»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Лепка 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«Кисть рябины»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«Дымковские игрушки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Слушание музыкальных произведений: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Гимн РФ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 чего начинается Родина?»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 моей России…», муз. Г. Струве, сл. Н. Соловьевой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16997C3-C498-482F-8288-8DD68AFF8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260649"/>
            <a:ext cx="7772400" cy="1224136"/>
          </a:xfrm>
        </p:spPr>
        <p:txBody>
          <a:bodyPr/>
          <a:lstStyle/>
          <a:p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</a:t>
            </a:r>
          </a:p>
          <a:p>
            <a:r>
              <a:rPr lang="ru-RU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«Художественно– эстетическое развитие</a:t>
            </a:r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514218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03B8FA-4F10-4791-B8C0-022B9FB1C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628800"/>
            <a:ext cx="8138904" cy="4896544"/>
          </a:xfrm>
        </p:spPr>
        <p:txBody>
          <a:bodyPr>
            <a:noAutofit/>
          </a:bodyPr>
          <a:lstStyle/>
          <a:p>
            <a:pPr marL="342900" indent="-342900" algn="l"/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игры: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«Заря-заряница»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«Ручеек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«Горелки»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«Клубочек»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«Пятнашки»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«Жмурки»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«Золотые ворота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«Гуси-лебеди»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соревнования</a:t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«Попади в цель»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«Пройди по мостику»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Пальчиковая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гимнастика: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«Здравствуй, Родина моя»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«Есть у каждого свой дом»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0D560A4-2648-499B-AAAB-D7E092B1F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332657"/>
            <a:ext cx="7772400" cy="1152128"/>
          </a:xfrm>
        </p:spPr>
        <p:txBody>
          <a:bodyPr>
            <a:normAutofit fontScale="92500" lnSpcReduction="10000"/>
          </a:bodyPr>
          <a:lstStyle/>
          <a:p>
            <a:r>
              <a:rPr lang="ru-RU" alt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</a:t>
            </a:r>
          </a:p>
          <a:p>
            <a:r>
              <a:rPr lang="ru-RU" alt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62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7844408" cy="720079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/>
            </a:r>
            <a:br>
              <a:rPr lang="ru-RU" sz="3200" dirty="0">
                <a:latin typeface="Arial Black" panose="020B0A04020102020204" pitchFamily="34" charset="0"/>
              </a:rPr>
            </a:br>
            <a:r>
              <a:rPr lang="ru-RU" altLang="ru-RU" sz="27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МБДОУ </a:t>
            </a:r>
            <a:r>
              <a:rPr lang="ru-RU" altLang="ru-RU" sz="2700" b="1" dirty="0">
                <a:solidFill>
                  <a:srgbClr val="002060"/>
                </a:solidFill>
                <a:latin typeface="Arial Black" panose="020B0A04020102020204" pitchFamily="34" charset="0"/>
              </a:rPr>
              <a:t>д</a:t>
            </a:r>
            <a:r>
              <a:rPr lang="en-US" altLang="ru-RU" sz="2700" b="1" dirty="0">
                <a:solidFill>
                  <a:srgbClr val="002060"/>
                </a:solidFill>
                <a:latin typeface="Arial Black" panose="020B0A04020102020204" pitchFamily="34" charset="0"/>
              </a:rPr>
              <a:t>/</a:t>
            </a:r>
            <a:r>
              <a:rPr lang="ru-RU" altLang="ru-RU" sz="2700" b="1" dirty="0">
                <a:solidFill>
                  <a:srgbClr val="002060"/>
                </a:solidFill>
                <a:latin typeface="Arial Black" panose="020B0A04020102020204" pitchFamily="34" charset="0"/>
              </a:rPr>
              <a:t>с «Аленушка»</a:t>
            </a:r>
            <a:endParaRPr lang="ru-RU" sz="27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268760"/>
            <a:ext cx="6552728" cy="3096344"/>
          </a:xfrm>
        </p:spPr>
        <p:txBody>
          <a:bodyPr>
            <a:normAutofit lnSpcReduction="10000"/>
          </a:bodyPr>
          <a:lstStyle/>
          <a:p>
            <a:endParaRPr lang="ru-RU" altLang="ru-RU" b="1" dirty="0"/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по духовно-нравственному воспитанию в старшей группе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500" b="1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«Наша Родина – Россия!»</a:t>
            </a:r>
            <a:endParaRPr lang="ru-RU" sz="4400" b="1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ED6CBB92-1FBC-49D9-8966-357A9195E7BE}"/>
              </a:ext>
            </a:extLst>
          </p:cNvPr>
          <p:cNvSpPr/>
          <p:nvPr/>
        </p:nvSpPr>
        <p:spPr>
          <a:xfrm>
            <a:off x="6012160" y="4221088"/>
            <a:ext cx="2880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воспитатель</a:t>
            </a:r>
          </a:p>
          <a:p>
            <a:pPr algn="ctr"/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Кошелева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Анатольевна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ED6CBB92-1FBC-49D9-8966-357A9195E7BE}"/>
              </a:ext>
            </a:extLst>
          </p:cNvPr>
          <p:cNvSpPr/>
          <p:nvPr/>
        </p:nvSpPr>
        <p:spPr>
          <a:xfrm>
            <a:off x="1907704" y="5350894"/>
            <a:ext cx="65527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Тамбовская область, Бондарский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округ,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село Бондари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65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AA9D80-4028-4614-BBEB-920B6455A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032" y="1772816"/>
            <a:ext cx="7772400" cy="3024336"/>
          </a:xfrm>
        </p:spPr>
        <p:txBody>
          <a:bodyPr>
            <a:noAutofit/>
          </a:bodyPr>
          <a:lstStyle/>
          <a:p>
            <a:pPr marL="342900" indent="-342900" algn="l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8D57EEF-9B17-4DA6-A1E2-90950D938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404665"/>
            <a:ext cx="7772400" cy="900677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Формы и методы работы, определяющие деятельность педагога и </a:t>
            </a:r>
            <a:r>
              <a:rPr lang="ru-RU" sz="3200" dirty="0" smtClean="0">
                <a:solidFill>
                  <a:srgbClr val="002060"/>
                </a:solidFill>
              </a:rPr>
              <a:t>детей: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305342"/>
            <a:ext cx="85689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игровые упражнения;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настольные игры;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игры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проблемные ситуации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сюжетно-ролевые игры.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Наглядные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рассматривание картин, иллюстраций;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фото, видео материалы.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Словесные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рассказ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беседа;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ситуативный разговор;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художественных произведений;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презентаций, мультфильмов.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продуктивная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 выполнение творческих заданий;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 газет, сборников и альбомов своими руками.</a:t>
            </a:r>
          </a:p>
        </p:txBody>
      </p:sp>
    </p:spTree>
    <p:extLst>
      <p:ext uri="{BB962C8B-B14F-4D97-AF65-F5344CB8AC3E}">
        <p14:creationId xmlns:p14="http://schemas.microsoft.com/office/powerpoint/2010/main" val="1202411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C5FF844-BDDE-4A8A-9124-7B26F625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412776"/>
            <a:ext cx="8352928" cy="4968551"/>
          </a:xfrm>
        </p:spPr>
        <p:txBody>
          <a:bodyPr>
            <a:normAutofit/>
          </a:bodyPr>
          <a:lstStyle/>
          <a:p>
            <a:pPr marL="342900" lvl="0" indent="-342900" algn="l" fontAlgn="base">
              <a:spcAft>
                <a:spcPct val="0"/>
              </a:spcAft>
              <a:defRPr/>
            </a:pPr>
            <a:r>
              <a:rPr lang="ru-RU" alt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 – аналитические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беседы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консультации;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памятки;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анкетирование. </a:t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наглядно-информационные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папка-передвижка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выставка детского творчества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презентация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 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работа по тематическому плану проекта;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экскурсии, посещение краеведческого музея </a:t>
            </a:r>
            <a:r>
              <a:rPr lang="ru-RU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6713586-4BC0-4C1B-8A94-B61FB1027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404665"/>
            <a:ext cx="7772400" cy="100811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сотрудничества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родителями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3300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805C1F-77D8-4BBF-926A-C61D12894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456288"/>
            <a:ext cx="8568952" cy="2188736"/>
          </a:xfrm>
        </p:spPr>
        <p:txBody>
          <a:bodyPr>
            <a:noAutofit/>
          </a:bodyPr>
          <a:lstStyle/>
          <a:p>
            <a:pPr lvl="0" algn="l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1.Беседа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«Чем мне интересны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игры».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3.Использование дидактических игр по ФЭМП на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ООД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4.Обработка и оформление материалов проекта.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0084BF5-4F00-42CD-B14B-7774F127B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03648" y="476672"/>
            <a:ext cx="6408712" cy="1008112"/>
          </a:xfrm>
        </p:spPr>
        <p:txBody>
          <a:bodyPr/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ЗАКЛЮЧИТЕЛЬНЫЙ ЭТАП</a:t>
            </a:r>
          </a:p>
          <a:p>
            <a:endParaRPr lang="ru-RU" dirty="0"/>
          </a:p>
        </p:txBody>
      </p:sp>
      <p:pic>
        <p:nvPicPr>
          <p:cNvPr id="3074" name="Picture 2" descr="http://ds44.omsk.obr55.ru/files/2019/06/img0-300x2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996952"/>
            <a:ext cx="5616624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994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A7955C-770A-43F4-BFF5-3D32E54D2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484784"/>
            <a:ext cx="8856984" cy="5112568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D672E2D-91EB-4EEB-A255-9C6142734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032" y="332657"/>
            <a:ext cx="7772400" cy="108012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ПРОЕКТНОЙ ДЕЯТЕЛЬНОСТИ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4253" y="1556792"/>
            <a:ext cx="86409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освоения данного проекта является обеспечение социально-воспитательного эффекта: воспитание будущего поколения, обладающего духовно- нравственными ценностями, гражданско-патриотическими чувствами, уважающими культурное, историческое прошлое России. </a:t>
            </a:r>
          </a:p>
        </p:txBody>
      </p:sp>
    </p:spTree>
    <p:extLst>
      <p:ext uri="{BB962C8B-B14F-4D97-AF65-F5344CB8AC3E}">
        <p14:creationId xmlns:p14="http://schemas.microsoft.com/office/powerpoint/2010/main" val="14629359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510C18-06C4-4A44-9D58-92A020C93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6815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 title="В начале проекта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4333819"/>
              </p:ext>
            </p:extLst>
          </p:nvPr>
        </p:nvGraphicFramePr>
        <p:xfrm>
          <a:off x="0" y="1484784"/>
          <a:ext cx="5056647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8015346"/>
              </p:ext>
            </p:extLst>
          </p:nvPr>
        </p:nvGraphicFramePr>
        <p:xfrm>
          <a:off x="4788024" y="1412776"/>
          <a:ext cx="4752528" cy="2847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39552" y="4077072"/>
            <a:ext cx="7776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диагностики мы пришли к выводу, что реализация данного 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Проекты. Проектная деятельность "/>
              </a:rPr>
              <a:t>проекта позволила сформировать эмоциональные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чувства причастности к наследию прошлого, способствующие развитию духовности, нравственно - патриотических позиций, сформирован интерес к познанию истории России.</a:t>
            </a:r>
          </a:p>
        </p:txBody>
      </p:sp>
    </p:spTree>
    <p:extLst>
      <p:ext uri="{BB962C8B-B14F-4D97-AF65-F5344CB8AC3E}">
        <p14:creationId xmlns:p14="http://schemas.microsoft.com/office/powerpoint/2010/main" val="10013912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510C18-06C4-4A44-9D58-92A020C93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1584176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B09F5323-366D-479C-9ED2-33FE2C15D2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427326"/>
            <a:ext cx="4536504" cy="3098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362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8D512EA-68DA-47DC-81BE-B60BDB26B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032" y="1124744"/>
            <a:ext cx="8058432" cy="5112568"/>
          </a:xfrm>
        </p:spPr>
        <p:txBody>
          <a:bodyPr>
            <a:noAutofit/>
          </a:bodyPr>
          <a:lstStyle/>
          <a:p>
            <a:pPr algn="l"/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важности того, чтобы ребенок с раннего детства приобщался к культуре своего народа, написано много, ибо обращение к отеческому наследию воспитывает уважение, гордость за эту землю, на которой живешь. Поэтому детям необходимо знать уклад жизни, быт, обряды, праздники, искусство, историю предков.</a:t>
            </a:r>
            <a:b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Родины… оно начинается у ребенка с отношения к семье, к самым близким людям – к матери, отцу, бабушке, дедушке. Это корни, связывающие его с родным домом и ближайшим окружением.</a:t>
            </a:r>
            <a:b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Немалое значение для воспитания у детей интереса и любви к родине имеет ближайшее окружение. Постепенно ребенок знакомиться с детским садом, своей семьей, своей улицей, городом, а затем и со страной, ее столицей и символами.</a:t>
            </a:r>
            <a:b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49418C2-F3EB-4EDF-9383-5C11CD299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7365" y="404665"/>
            <a:ext cx="6417734" cy="720079"/>
          </a:xfrm>
        </p:spPr>
        <p:txBody>
          <a:bodyPr/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</a:p>
        </p:txBody>
      </p:sp>
    </p:spTree>
    <p:extLst>
      <p:ext uri="{BB962C8B-B14F-4D97-AF65-F5344CB8AC3E}">
        <p14:creationId xmlns:p14="http://schemas.microsoft.com/office/powerpoint/2010/main" val="2755246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8D512EA-68DA-47DC-81BE-B60BDB26B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032" y="1124744"/>
            <a:ext cx="8058432" cy="5112568"/>
          </a:xfrm>
        </p:spPr>
        <p:txBody>
          <a:bodyPr>
            <a:noAutofit/>
          </a:bodyPr>
          <a:lstStyle/>
          <a:p>
            <a:pPr indent="631825"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 показывают, что у некоторых детей отмечается низкий уровень знаний истории страны, народов, живущих в России, народных праздников, традиций, истории русского народного костюма.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49418C2-F3EB-4EDF-9383-5C11CD299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7365" y="404665"/>
            <a:ext cx="6417734" cy="720079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598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CBA848B-971D-4890-A4D7-A0623D29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338328"/>
            <a:ext cx="8784976" cy="4458824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 ПРОЕКТА: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изменении подходов к содержанию, формам и способам организации образовательного процесса. Разработанная система мероприятий оказывает положительное влияние на развитие у детей дошкольного возраста устойчивого интереса к местной культуре, к родному краю, к большой и малой Родине.</a:t>
            </a:r>
          </a:p>
        </p:txBody>
      </p:sp>
    </p:spTree>
    <p:extLst>
      <p:ext uri="{BB962C8B-B14F-4D97-AF65-F5344CB8AC3E}">
        <p14:creationId xmlns:p14="http://schemas.microsoft.com/office/powerpoint/2010/main" val="4003405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CBA848B-971D-4890-A4D7-A0623D29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338328"/>
            <a:ext cx="8784976" cy="481886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6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к Родине – самое великое и дорогое, глубокое и сильное чувство. Чтобы стать патриотом, человек должен ощутить духовную связь со своим народом, принять его язык, культуру. Родная культура, как отец и мать, должны стать неотъемлемой частью души ребенка. Помня об этом, мы стремимся воспитать у детей любовь и уважение к столице Родины, к народным традициям, фольклору, к природе.</a:t>
            </a:r>
            <a:endParaRPr lang="ru-RU" sz="3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337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157633C-A2FC-4677-AF7B-E1D8CD2B4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080120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Arial Black" panose="020B0A04020102020204" pitchFamily="34" charset="0"/>
              </a:rPr>
              <a:t>О проекте: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B11619A-05C6-4D07-BAA6-9F2423E16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484784"/>
            <a:ext cx="6400800" cy="3544417"/>
          </a:xfrm>
        </p:spPr>
        <p:txBody>
          <a:bodyPr/>
          <a:lstStyle/>
          <a:p>
            <a:pPr marL="342900" lvl="0" indent="-342900"/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Тип проекта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информационно-познавательный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endParaRPr lang="ru-RU" b="1" i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Участники проекта: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дети старшей группы, родители воспитанников, воспитатель группы</a:t>
            </a:r>
          </a:p>
          <a:p>
            <a:pPr marL="342900" lvl="0" indent="-342900"/>
            <a:endParaRPr lang="ru-RU" i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Срок реализации проекта: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среднесрочный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endParaRPr lang="ru-RU" i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Формы работы: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игровая, познавательная, продуктивная, работа с родителями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8887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FC3C020-34DF-4D8E-9859-F93671BA7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1" y="1733592"/>
            <a:ext cx="8280921" cy="2559503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духовно-нравственного и патриотического отношения и чувства сопричастности к семье, городу, стране, природе, культуре на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историко-национальных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природных особенностей родного края и страны.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74EFEF8-EBD5-4CA5-B7AB-DE94834B5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9712" y="548681"/>
            <a:ext cx="4824536" cy="1080120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</a:t>
            </a:r>
            <a:endParaRPr lang="ru-RU" sz="2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809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32656"/>
            <a:ext cx="4680520" cy="576064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980728"/>
            <a:ext cx="8640959" cy="5400600"/>
          </a:xfrm>
        </p:spPr>
        <p:txBody>
          <a:bodyPr>
            <a:noAutofit/>
          </a:bodyPr>
          <a:lstStyle/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Образовательные: </a:t>
            </a: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расширить и углубить знания детей о России; </a:t>
            </a: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формированию уважительного отношения к государственным символам; </a:t>
            </a: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закреплять названия народных промыслов; закреплять представление детей о малой Родине; </a:t>
            </a: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словарный запас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развивать познавательный интерес к истории и культуре родной страны – России, её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достопримечательностям;</a:t>
            </a: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развивать интерес к русскому народному творчеству, промыслам, традициям и обычаям, умение отражать это в художественно-продуктивной деятельности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развивать чувства собственного достоинства как представителя народа России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развивать творческую активность в ходе проекта; </a:t>
            </a: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в детях интерес к истории своей страны, чувство любви и гордости за свою Родину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Воспитывать у детей уважительное отношение к людям разных национальностей.</a:t>
            </a:r>
          </a:p>
        </p:txBody>
      </p:sp>
    </p:spTree>
    <p:extLst>
      <p:ext uri="{BB962C8B-B14F-4D97-AF65-F5344CB8AC3E}">
        <p14:creationId xmlns:p14="http://schemas.microsoft.com/office/powerpoint/2010/main" val="2379952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709</TotalTime>
  <Words>693</Words>
  <Application>Microsoft Office PowerPoint</Application>
  <PresentationFormat>Экран (4:3)</PresentationFormat>
  <Paragraphs>119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Волна</vt:lpstr>
      <vt:lpstr>«Любовь к родному краю, родной культуре, родной речи начинается с  малого – с любви к своей семье, к своему жилищу, к своему детскому саду. Постепенно расширяясь, эта любовь переходит в любовь к родной стране, к её истории, прошлому и настоящему, ко всему человеческому.»  Д. С. Лихачёв</vt:lpstr>
      <vt:lpstr> МБДОУ д/с «Аленушка»</vt:lpstr>
      <vt:lpstr>О важности того, чтобы ребенок с раннего детства приобщался к культуре своего народа, написано много, ибо обращение к отеческому наследию воспитывает уважение, гордость за эту землю, на которой живешь. Поэтому детям необходимо знать уклад жизни, быт, обряды, праздники, искусство, историю предков. Чувство Родины… оно начинается у ребенка с отношения к семье, к самым близким людям – к матери, отцу, бабушке, дедушке. Это корни, связывающие его с родным домом и ближайшим окружением. Немалое значение для воспитания у детей интереса и любви к родине имеет ближайшее окружение. Постепенно ребенок знакомиться с детским садом, своей семьей, своей улицей, городом, а затем и со страной, ее столицей и символами. </vt:lpstr>
      <vt:lpstr>результаты исследования показывают, что у некоторых детей отмечается низкий уровень знаний истории страны, народов, живущих в России, народных праздников, традиций, истории русского народного костюма.</vt:lpstr>
      <vt:lpstr>         НОВИЗНА ПРОЕКТА: состоит в изменении подходов к содержанию, формам и способам организации образовательного процесса. Разработанная система мероприятий оказывает положительное влияние на развитие у детей дошкольного возраста устойчивого интереса к местной культуре, к родному краю, к большой и малой Родине.</vt:lpstr>
      <vt:lpstr>                    Гипотеза: Любовь к Родине – самое великое и дорогое, глубокое и сильное чувство. Чтобы стать патриотом, человек должен ощутить духовную связь со своим народом, принять его язык, культуру. Родная культура, как отец и мать, должны стать неотъемлемой частью души ребенка. Помня об этом, мы стремимся воспитать у детей любовь и уважение к столице Родины, к народным традициям, фольклору, к природе.</vt:lpstr>
      <vt:lpstr>О проекте:</vt:lpstr>
      <vt:lpstr>Формирование духовно-нравственного и патриотического отношения и чувства сопричастности к семье, городу, стране, природе, культуре на основе историко-национальных и природных особенностей родного края и страны. </vt:lpstr>
      <vt:lpstr>Задачи:</vt:lpstr>
      <vt:lpstr>По итогам участия в проекте дети обогащаются знаниями, усвоенными на занятиях и в повседневной жизни по нравственно-духовному и патриотическому воспитанию:   Проявляют активный интерес к прошлому и настоящему своего народа, своей семьи, родного села. Знакомятся с историей, достопримечательностями, знаменитыми людьми.   Имеют представления о природных богатствах родного края.  Проявляют интерес к стране, в которой живут.   Выражают положительное отношение к миру, к своему городу, дружбе, ко всему живому.   Имеют представления о духовных и нравственных ценностях;</vt:lpstr>
      <vt:lpstr>1 этап – подготовительный; 2 этап –практический; 3 этап – заключительный.</vt:lpstr>
      <vt:lpstr>1.Постановка цели и задач, определение направлений, объектов и методов исследования, подготовительная работа с детьми и их родителями. 2.Создание необходимых условий для реализации проекта. 3.Составление плана, выбор форм работы.  4.Подбор наглядно-дидактических пособий, методического и демонстрационного материала, детской художественной литературы, музыкальных произведений. 5.Подбор материалов, атрибутов для игровой деятельности. 6.Вовлечение родителей в совместную деятельность в рамках проекта «Наша Родина – Россия»  7.Анкетирование родителей, опрос детей</vt:lpstr>
      <vt:lpstr>Презентация PowerPoint</vt:lpstr>
      <vt:lpstr>  Беседы   «История России. Символика страны герб, флаг, гимн»   «Прошлое и настоящее нашей Родины»   «Моё любимое село – Бондари»   «Памятники нашего села»   «Москва-столица нашей Родины».  ООД   «Наша Родина – Россия»   «Природные богатства нашего края»   «Русские народные промыслы»  Конструирование   «Первые жилища людей»   «Город моей мечты»   «Сторожевые башни»</vt:lpstr>
      <vt:lpstr>Презентация PowerPoint</vt:lpstr>
      <vt:lpstr>Образовательная область  «Речевое развитие»</vt:lpstr>
      <vt:lpstr>Беседы   «Кто живет в России»   «Праздники моей страны»  Сюжетно-ролевая игра   «Путешественники»   «Музей»   «Экскурсия по селу»  Дидактические игры   «Продолжи пословицу»   «Найди флаг России»   «Узнай наш герб»   «Кто, где живет?»   «Сложи герб из фрагментов»  Настольная игра  «Государственные праздники»   «Что где растёт»</vt:lpstr>
      <vt:lpstr>Аппликация:   «Берёзка символ России»   «Флаг России»  «Спасская башня Кремля»   «С чего начинается Родина»  Лепка   «Кисть рябины»   «Дымковские игрушки»  Слушание музыкальных произведений:   Гимн РФ   «С чего начинается Родина?»   «У моей России…», муз. Г. Струве, сл. Н. Соловьевой</vt:lpstr>
      <vt:lpstr> Подвижные игры:   «Заря-заряница»   «Ручеек»   «Горелки»   «Клубочек»   «Пятнашки»   «Жмурки»   «Золотые ворота»   «Гуси-лебеди»  Игры – соревнования   «Попади в цель»   «Пройди по мостику»  Пальчиковая гимнастика:   «Здравствуй, Родина моя»   «Есть у каждого свой дом» </vt:lpstr>
      <vt:lpstr>     </vt:lpstr>
      <vt:lpstr>  информационно – аналитические   беседы;   консультации;   памятки;   анкетирование.  наглядно-информационные   папка-передвижка;   выставка детского творчества;   презентация.  познавательные   совместная работа по тематическому плану проекта;   экскурсии, посещение краеведческого музея     </vt:lpstr>
      <vt:lpstr>1.Беседа «Чем мне интересны патриотические игры». 3.Использование дидактических игр по ФЭМП на ООД. 4.Обработка и оформление материалов проекта.  </vt:lpstr>
      <vt:lpstr>   </vt:lpstr>
      <vt:lpstr>Мониторинг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Визитная карточка </dc:title>
  <dc:creator>11072017</dc:creator>
  <cp:lastModifiedBy>фыв фыв</cp:lastModifiedBy>
  <cp:revision>66</cp:revision>
  <dcterms:created xsi:type="dcterms:W3CDTF">2017-07-11T11:26:53Z</dcterms:created>
  <dcterms:modified xsi:type="dcterms:W3CDTF">2024-02-08T19:19:21Z</dcterms:modified>
</cp:coreProperties>
</file>