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7" r:id="rId3"/>
    <p:sldId id="268" r:id="rId4"/>
    <p:sldId id="269" r:id="rId5"/>
    <p:sldId id="270" r:id="rId6"/>
    <p:sldId id="272" r:id="rId7"/>
    <p:sldId id="271" r:id="rId8"/>
    <p:sldId id="275" r:id="rId9"/>
    <p:sldId id="277" r:id="rId10"/>
    <p:sldId id="279" r:id="rId11"/>
    <p:sldId id="281" r:id="rId12"/>
    <p:sldId id="283" r:id="rId13"/>
    <p:sldId id="286" r:id="rId14"/>
    <p:sldId id="287" r:id="rId15"/>
    <p:sldId id="260" r:id="rId16"/>
    <p:sldId id="262" r:id="rId17"/>
    <p:sldId id="285" r:id="rId18"/>
    <p:sldId id="263" r:id="rId19"/>
    <p:sldId id="265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1" autoAdjust="0"/>
    <p:restoredTop sz="99643" autoAdjust="0"/>
  </p:normalViewPr>
  <p:slideViewPr>
    <p:cSldViewPr>
      <p:cViewPr varScale="1">
        <p:scale>
          <a:sx n="117" d="100"/>
          <a:sy n="117" d="100"/>
        </p:scale>
        <p:origin x="-23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0D298-1FC8-4E71-84A7-4057DEB8F21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0B0C31-975D-4293-A832-B43DB6AA1DD4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3300"/>
              </a:solidFill>
            </a:rPr>
            <a:t>Совместная деятельность педагога с детьми</a:t>
          </a:r>
          <a:endParaRPr lang="ru-RU" dirty="0">
            <a:solidFill>
              <a:srgbClr val="003300"/>
            </a:solidFill>
          </a:endParaRPr>
        </a:p>
      </dgm:t>
    </dgm:pt>
    <dgm:pt modelId="{526F4E8C-8A20-41EB-B26A-20FAF7622B98}" type="parTrans" cxnId="{8628A6D2-FB3B-4C69-8201-C91DC7E2E0E1}">
      <dgm:prSet/>
      <dgm:spPr/>
      <dgm:t>
        <a:bodyPr/>
        <a:lstStyle/>
        <a:p>
          <a:endParaRPr lang="ru-RU"/>
        </a:p>
      </dgm:t>
    </dgm:pt>
    <dgm:pt modelId="{30BD57A7-3B66-4A46-B7A2-FE79D09962B1}" type="sibTrans" cxnId="{8628A6D2-FB3B-4C69-8201-C91DC7E2E0E1}">
      <dgm:prSet/>
      <dgm:spPr/>
      <dgm:t>
        <a:bodyPr/>
        <a:lstStyle/>
        <a:p>
          <a:endParaRPr lang="ru-RU"/>
        </a:p>
      </dgm:t>
    </dgm:pt>
    <dgm:pt modelId="{00619B28-1976-4C2D-8DF8-246C9AE3207D}">
      <dgm:prSet phldrT="[Текст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3300"/>
              </a:solidFill>
            </a:rPr>
            <a:t>Совместная деятельность педагога с детьми</a:t>
          </a:r>
          <a:endParaRPr lang="ru-RU" dirty="0">
            <a:solidFill>
              <a:srgbClr val="003300"/>
            </a:solidFill>
          </a:endParaRPr>
        </a:p>
      </dgm:t>
    </dgm:pt>
    <dgm:pt modelId="{694F66BB-F899-4459-A480-8AA7140278A8}" type="parTrans" cxnId="{1E6C6DA0-AF99-4B39-97BD-BAC1ED4D5BA0}">
      <dgm:prSet/>
      <dgm:spPr/>
      <dgm:t>
        <a:bodyPr/>
        <a:lstStyle/>
        <a:p>
          <a:endParaRPr lang="ru-RU"/>
        </a:p>
      </dgm:t>
    </dgm:pt>
    <dgm:pt modelId="{17AC7B31-9C00-41C3-9949-4FFBEDAE21C7}" type="sibTrans" cxnId="{1E6C6DA0-AF99-4B39-97BD-BAC1ED4D5BA0}">
      <dgm:prSet/>
      <dgm:spPr/>
      <dgm:t>
        <a:bodyPr/>
        <a:lstStyle/>
        <a:p>
          <a:endParaRPr lang="ru-RU"/>
        </a:p>
      </dgm:t>
    </dgm:pt>
    <dgm:pt modelId="{928A5B71-0F87-4EC5-9962-780269A327C6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3300"/>
              </a:solidFill>
            </a:rPr>
            <a:t>Взаимодействие с семьёй</a:t>
          </a:r>
          <a:endParaRPr lang="ru-RU" dirty="0">
            <a:solidFill>
              <a:srgbClr val="003300"/>
            </a:solidFill>
          </a:endParaRPr>
        </a:p>
      </dgm:t>
    </dgm:pt>
    <dgm:pt modelId="{89978C58-E176-4436-8355-C957BE2D4B1E}" type="parTrans" cxnId="{6B3CDF4A-06B0-4F2F-9C04-40547CEB02E8}">
      <dgm:prSet/>
      <dgm:spPr/>
      <dgm:t>
        <a:bodyPr/>
        <a:lstStyle/>
        <a:p>
          <a:endParaRPr lang="ru-RU"/>
        </a:p>
      </dgm:t>
    </dgm:pt>
    <dgm:pt modelId="{B600C2CA-038C-4B3F-AA4C-5EB5BA99AD01}" type="sibTrans" cxnId="{6B3CDF4A-06B0-4F2F-9C04-40547CEB02E8}">
      <dgm:prSet/>
      <dgm:spPr/>
      <dgm:t>
        <a:bodyPr/>
        <a:lstStyle/>
        <a:p>
          <a:endParaRPr lang="ru-RU"/>
        </a:p>
      </dgm:t>
    </dgm:pt>
    <dgm:pt modelId="{A6789935-C7E9-4BBB-8698-1CAE134CE9BD}">
      <dgm:prSet phldrT="[Текст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003300"/>
              </a:solidFill>
            </a:rPr>
            <a:t>Диагностический опрос родителей «Где и как Вы гуляете с детьми?»</a:t>
          </a:r>
          <a:endParaRPr lang="ru-RU" dirty="0">
            <a:solidFill>
              <a:srgbClr val="003300"/>
            </a:solidFill>
          </a:endParaRPr>
        </a:p>
      </dgm:t>
    </dgm:pt>
    <dgm:pt modelId="{1A6249ED-1B2A-483B-9790-88756FB99A31}" type="parTrans" cxnId="{57A789EF-EB5D-43DE-9EEF-EFD3EDF74CB1}">
      <dgm:prSet/>
      <dgm:spPr/>
      <dgm:t>
        <a:bodyPr/>
        <a:lstStyle/>
        <a:p>
          <a:endParaRPr lang="ru-RU"/>
        </a:p>
      </dgm:t>
    </dgm:pt>
    <dgm:pt modelId="{9A199278-8E76-47DF-8E6C-2728E4E476D6}" type="sibTrans" cxnId="{57A789EF-EB5D-43DE-9EEF-EFD3EDF74CB1}">
      <dgm:prSet/>
      <dgm:spPr/>
      <dgm:t>
        <a:bodyPr/>
        <a:lstStyle/>
        <a:p>
          <a:endParaRPr lang="ru-RU"/>
        </a:p>
      </dgm:t>
    </dgm:pt>
    <dgm:pt modelId="{8EDCEE01-8C8F-4EE7-829B-13E354469C9B}">
      <dgm:prSet phldrT="[Текст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003300"/>
              </a:solidFill>
            </a:rPr>
            <a:t>Проведение  активной познавательной прогулки с детьми по территории детского сада</a:t>
          </a:r>
          <a:r>
            <a:rPr lang="ru-RU" i="1" dirty="0" smtClean="0">
              <a:solidFill>
                <a:srgbClr val="003300"/>
              </a:solidFill>
            </a:rPr>
            <a:t>  </a:t>
          </a:r>
          <a:r>
            <a:rPr lang="ru-RU" dirty="0" smtClean="0">
              <a:solidFill>
                <a:srgbClr val="003300"/>
              </a:solidFill>
            </a:rPr>
            <a:t>«Давайте учиться гулять!».</a:t>
          </a:r>
          <a:endParaRPr lang="ru-RU" dirty="0">
            <a:solidFill>
              <a:srgbClr val="003300"/>
            </a:solidFill>
          </a:endParaRPr>
        </a:p>
      </dgm:t>
    </dgm:pt>
    <dgm:pt modelId="{94D56CB0-FF64-404D-B46E-B915EB8BB31C}" type="parTrans" cxnId="{E998AC13-148F-4361-B853-3D8ECDC2A3F5}">
      <dgm:prSet/>
      <dgm:spPr/>
    </dgm:pt>
    <dgm:pt modelId="{7EDEAA96-7EA0-4693-A879-AA5A63127A23}" type="sibTrans" cxnId="{E998AC13-148F-4361-B853-3D8ECDC2A3F5}">
      <dgm:prSet/>
      <dgm:spPr/>
    </dgm:pt>
    <dgm:pt modelId="{0C7F1ACC-CE90-4E70-84D0-4875E2DC2DF4}" type="pres">
      <dgm:prSet presAssocID="{CB10D298-1FC8-4E71-84A7-4057DEB8F21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126B42-0ABF-4186-8FEB-2245288301F8}" type="pres">
      <dgm:prSet presAssocID="{E40B0C31-975D-4293-A832-B43DB6AA1DD4}" presName="linNode" presStyleCnt="0"/>
      <dgm:spPr/>
    </dgm:pt>
    <dgm:pt modelId="{9709866F-5ED7-4435-B931-4E5432EDF0CD}" type="pres">
      <dgm:prSet presAssocID="{E40B0C31-975D-4293-A832-B43DB6AA1DD4}" presName="parentShp" presStyleLbl="node1" presStyleIdx="0" presStyleCnt="2" custLinFactNeighborY="-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F7ADE-51CB-4D86-923F-609E3A573F64}" type="pres">
      <dgm:prSet presAssocID="{E40B0C31-975D-4293-A832-B43DB6AA1DD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9376D-49A5-45F6-8814-E58D106681AA}" type="pres">
      <dgm:prSet presAssocID="{30BD57A7-3B66-4A46-B7A2-FE79D09962B1}" presName="spacing" presStyleCnt="0"/>
      <dgm:spPr/>
    </dgm:pt>
    <dgm:pt modelId="{6FCF20F5-D5AD-4817-9239-C836225EC295}" type="pres">
      <dgm:prSet presAssocID="{928A5B71-0F87-4EC5-9962-780269A327C6}" presName="linNode" presStyleCnt="0"/>
      <dgm:spPr/>
    </dgm:pt>
    <dgm:pt modelId="{B1245771-2FC3-4D79-BB87-A2A0AB669B45}" type="pres">
      <dgm:prSet presAssocID="{928A5B71-0F87-4EC5-9962-780269A327C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EA5D9-50FE-4271-886D-4EA7A5A82067}" type="pres">
      <dgm:prSet presAssocID="{928A5B71-0F87-4EC5-9962-780269A327C6}" presName="childShp" presStyleLbl="bgAccFollowNode1" presStyleIdx="1" presStyleCnt="2" custLinFactNeighborX="-862" custLinFactNeighborY="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3C0FD-DDC5-4620-9203-F9ED56B22DA1}" type="presOf" srcId="{00619B28-1976-4C2D-8DF8-246C9AE3207D}" destId="{CE7F7ADE-51CB-4D86-923F-609E3A573F64}" srcOrd="0" destOrd="0" presId="urn:microsoft.com/office/officeart/2005/8/layout/vList6"/>
    <dgm:cxn modelId="{3B4B9EE8-89EC-478A-8AD6-7C5C6E84C3EC}" type="presOf" srcId="{E40B0C31-975D-4293-A832-B43DB6AA1DD4}" destId="{9709866F-5ED7-4435-B931-4E5432EDF0CD}" srcOrd="0" destOrd="0" presId="urn:microsoft.com/office/officeart/2005/8/layout/vList6"/>
    <dgm:cxn modelId="{09504283-420C-4B6D-A260-FD2147087B3A}" type="presOf" srcId="{CB10D298-1FC8-4E71-84A7-4057DEB8F210}" destId="{0C7F1ACC-CE90-4E70-84D0-4875E2DC2DF4}" srcOrd="0" destOrd="0" presId="urn:microsoft.com/office/officeart/2005/8/layout/vList6"/>
    <dgm:cxn modelId="{EC544457-2829-4733-89A4-05AD22223C08}" type="presOf" srcId="{8EDCEE01-8C8F-4EE7-829B-13E354469C9B}" destId="{CE7F7ADE-51CB-4D86-923F-609E3A573F64}" srcOrd="0" destOrd="1" presId="urn:microsoft.com/office/officeart/2005/8/layout/vList6"/>
    <dgm:cxn modelId="{1E6C6DA0-AF99-4B39-97BD-BAC1ED4D5BA0}" srcId="{E40B0C31-975D-4293-A832-B43DB6AA1DD4}" destId="{00619B28-1976-4C2D-8DF8-246C9AE3207D}" srcOrd="0" destOrd="0" parTransId="{694F66BB-F899-4459-A480-8AA7140278A8}" sibTransId="{17AC7B31-9C00-41C3-9949-4FFBEDAE21C7}"/>
    <dgm:cxn modelId="{8628A6D2-FB3B-4C69-8201-C91DC7E2E0E1}" srcId="{CB10D298-1FC8-4E71-84A7-4057DEB8F210}" destId="{E40B0C31-975D-4293-A832-B43DB6AA1DD4}" srcOrd="0" destOrd="0" parTransId="{526F4E8C-8A20-41EB-B26A-20FAF7622B98}" sibTransId="{30BD57A7-3B66-4A46-B7A2-FE79D09962B1}"/>
    <dgm:cxn modelId="{57A789EF-EB5D-43DE-9EEF-EFD3EDF74CB1}" srcId="{928A5B71-0F87-4EC5-9962-780269A327C6}" destId="{A6789935-C7E9-4BBB-8698-1CAE134CE9BD}" srcOrd="0" destOrd="0" parTransId="{1A6249ED-1B2A-483B-9790-88756FB99A31}" sibTransId="{9A199278-8E76-47DF-8E6C-2728E4E476D6}"/>
    <dgm:cxn modelId="{6B3CDF4A-06B0-4F2F-9C04-40547CEB02E8}" srcId="{CB10D298-1FC8-4E71-84A7-4057DEB8F210}" destId="{928A5B71-0F87-4EC5-9962-780269A327C6}" srcOrd="1" destOrd="0" parTransId="{89978C58-E176-4436-8355-C957BE2D4B1E}" sibTransId="{B600C2CA-038C-4B3F-AA4C-5EB5BA99AD01}"/>
    <dgm:cxn modelId="{E998AC13-148F-4361-B853-3D8ECDC2A3F5}" srcId="{E40B0C31-975D-4293-A832-B43DB6AA1DD4}" destId="{8EDCEE01-8C8F-4EE7-829B-13E354469C9B}" srcOrd="1" destOrd="0" parTransId="{94D56CB0-FF64-404D-B46E-B915EB8BB31C}" sibTransId="{7EDEAA96-7EA0-4693-A879-AA5A63127A23}"/>
    <dgm:cxn modelId="{807EF768-AAFF-4CD1-B348-43A0CC30EF40}" type="presOf" srcId="{A6789935-C7E9-4BBB-8698-1CAE134CE9BD}" destId="{875EA5D9-50FE-4271-886D-4EA7A5A82067}" srcOrd="0" destOrd="0" presId="urn:microsoft.com/office/officeart/2005/8/layout/vList6"/>
    <dgm:cxn modelId="{8EC074F5-579D-4DAB-9E96-F3E496F4926F}" type="presOf" srcId="{928A5B71-0F87-4EC5-9962-780269A327C6}" destId="{B1245771-2FC3-4D79-BB87-A2A0AB669B45}" srcOrd="0" destOrd="0" presId="urn:microsoft.com/office/officeart/2005/8/layout/vList6"/>
    <dgm:cxn modelId="{1DADA247-9F6A-4E7A-8A9C-6B103D00B1E6}" type="presParOf" srcId="{0C7F1ACC-CE90-4E70-84D0-4875E2DC2DF4}" destId="{06126B42-0ABF-4186-8FEB-2245288301F8}" srcOrd="0" destOrd="0" presId="urn:microsoft.com/office/officeart/2005/8/layout/vList6"/>
    <dgm:cxn modelId="{881A4522-9E65-4EA6-9671-AE0957B894A4}" type="presParOf" srcId="{06126B42-0ABF-4186-8FEB-2245288301F8}" destId="{9709866F-5ED7-4435-B931-4E5432EDF0CD}" srcOrd="0" destOrd="0" presId="urn:microsoft.com/office/officeart/2005/8/layout/vList6"/>
    <dgm:cxn modelId="{452E2971-0792-4DE5-B560-3B354EC8236C}" type="presParOf" srcId="{06126B42-0ABF-4186-8FEB-2245288301F8}" destId="{CE7F7ADE-51CB-4D86-923F-609E3A573F64}" srcOrd="1" destOrd="0" presId="urn:microsoft.com/office/officeart/2005/8/layout/vList6"/>
    <dgm:cxn modelId="{717F3F27-1F81-4FCA-90DE-DAC717913F23}" type="presParOf" srcId="{0C7F1ACC-CE90-4E70-84D0-4875E2DC2DF4}" destId="{4129376D-49A5-45F6-8814-E58D106681AA}" srcOrd="1" destOrd="0" presId="urn:microsoft.com/office/officeart/2005/8/layout/vList6"/>
    <dgm:cxn modelId="{96118A48-5382-4B31-B144-FE08681664F3}" type="presParOf" srcId="{0C7F1ACC-CE90-4E70-84D0-4875E2DC2DF4}" destId="{6FCF20F5-D5AD-4817-9239-C836225EC295}" srcOrd="2" destOrd="0" presId="urn:microsoft.com/office/officeart/2005/8/layout/vList6"/>
    <dgm:cxn modelId="{3DBA6E54-2E16-487D-8FA2-A757FC26557F}" type="presParOf" srcId="{6FCF20F5-D5AD-4817-9239-C836225EC295}" destId="{B1245771-2FC3-4D79-BB87-A2A0AB669B45}" srcOrd="0" destOrd="0" presId="urn:microsoft.com/office/officeart/2005/8/layout/vList6"/>
    <dgm:cxn modelId="{6FFEDD8D-6610-4968-A51C-2035E87304F5}" type="presParOf" srcId="{6FCF20F5-D5AD-4817-9239-C836225EC295}" destId="{875EA5D9-50FE-4271-886D-4EA7A5A8206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81464D-6655-4E6F-889C-6AD97567E6A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4CD7E8-3C83-4416-BC28-E6931E52902E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Природа родного края – </a:t>
          </a:r>
          <a:r>
            <a:rPr lang="ru-RU" sz="1800" dirty="0" smtClean="0">
              <a:solidFill>
                <a:schemeClr val="bg1"/>
              </a:solidFill>
            </a:rPr>
            <a:t>характерные особенности природно-климатической зоны Тамбовской области.</a:t>
          </a:r>
          <a:endParaRPr lang="ru-RU" sz="1800" dirty="0">
            <a:solidFill>
              <a:schemeClr val="bg1"/>
            </a:solidFill>
          </a:endParaRPr>
        </a:p>
      </dgm:t>
    </dgm:pt>
    <dgm:pt modelId="{42878D85-13F9-496E-BA40-230443872B6F}" type="parTrans" cxnId="{EBD6DC2B-CFC6-492A-9A7D-77CB3596CF52}">
      <dgm:prSet/>
      <dgm:spPr/>
      <dgm:t>
        <a:bodyPr/>
        <a:lstStyle/>
        <a:p>
          <a:endParaRPr lang="ru-RU"/>
        </a:p>
      </dgm:t>
    </dgm:pt>
    <dgm:pt modelId="{35274E77-BB4C-4CEC-933D-0686F6914315}" type="sibTrans" cxnId="{EBD6DC2B-CFC6-492A-9A7D-77CB3596CF52}">
      <dgm:prSet/>
      <dgm:spPr/>
      <dgm:t>
        <a:bodyPr/>
        <a:lstStyle/>
        <a:p>
          <a:endParaRPr lang="ru-RU"/>
        </a:p>
      </dgm:t>
    </dgm:pt>
    <dgm:pt modelId="{1665B901-A531-4A87-85BC-7FAB5CC0AEB3}">
      <dgm:prSet phldrT="[Текст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b="1" dirty="0" smtClean="0"/>
            <a:t>Рукотворный мир  – </a:t>
          </a:r>
          <a:r>
            <a:rPr lang="ru-RU" dirty="0" smtClean="0"/>
            <a:t>город и его горожане.</a:t>
          </a:r>
          <a:endParaRPr lang="en-US" dirty="0" smtClean="0"/>
        </a:p>
        <a:p>
          <a:r>
            <a:rPr lang="ru-RU" dirty="0" smtClean="0"/>
            <a:t>1.Рисование плаката «Будущее нашего города». 2.Оформление стенгазеты «Зелёный Тамбов».</a:t>
          </a:r>
          <a:r>
            <a:rPr lang="en-US" dirty="0" smtClean="0"/>
            <a:t>   </a:t>
          </a:r>
          <a:r>
            <a:rPr lang="ru-RU" dirty="0" smtClean="0"/>
            <a:t>3.Выставка рисунков «Чистый Тамбов»</a:t>
          </a:r>
          <a:r>
            <a:rPr lang="en-US" dirty="0" smtClean="0"/>
            <a:t> </a:t>
          </a:r>
          <a:r>
            <a:rPr lang="ru-RU" dirty="0" smtClean="0"/>
            <a:t>4.Создание макета «Городской парк». 5. Создание фотоальбома «Тамбов, я и моя семья!». 6.Прослушивание произведений С.В.Рахманинова. 7. Совместные туристические походы (пригородный лес).8. Игра – исследование «Путешествие по улицам города – старое и новое».</a:t>
          </a:r>
          <a:endParaRPr lang="ru-RU" dirty="0"/>
        </a:p>
      </dgm:t>
    </dgm:pt>
    <dgm:pt modelId="{E2042930-2B24-4EC8-8865-B31531FC3A4E}" type="parTrans" cxnId="{1A955DD7-76C4-4853-95C0-E90B23595818}">
      <dgm:prSet/>
      <dgm:spPr/>
      <dgm:t>
        <a:bodyPr/>
        <a:lstStyle/>
        <a:p>
          <a:endParaRPr lang="ru-RU"/>
        </a:p>
      </dgm:t>
    </dgm:pt>
    <dgm:pt modelId="{6CDC682A-9AF0-45BF-9073-3C33A72A2E27}" type="sibTrans" cxnId="{1A955DD7-76C4-4853-95C0-E90B23595818}">
      <dgm:prSet/>
      <dgm:spPr/>
      <dgm:t>
        <a:bodyPr/>
        <a:lstStyle/>
        <a:p>
          <a:endParaRPr lang="ru-RU"/>
        </a:p>
      </dgm:t>
    </dgm:pt>
    <dgm:pt modelId="{E7B54B34-5D4D-4B90-9518-1F72573F3EC6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1.Сюжетно-ролевые игры: «Юный исследователь» (прогулка по городу)», «Искатель-турист».   2.Дидактические игры : «Зелёные друзья Тамбова», «Путешествие в зелёную страну» и др.    3.Составление рассказов «Мой отдых в Тамбове».     4.Рассматривание картин тамбовского художника Дмитрия Лёвина.    5.Проведение «Праздник города».</a:t>
          </a:r>
          <a:endParaRPr lang="ru-RU" sz="1800" dirty="0">
            <a:solidFill>
              <a:schemeClr val="bg1"/>
            </a:solidFill>
          </a:endParaRPr>
        </a:p>
      </dgm:t>
    </dgm:pt>
    <dgm:pt modelId="{FA0F8C74-7CAA-426C-BDE5-82D86A7FC5CE}" type="sibTrans" cxnId="{8979D5ED-0226-449F-B8A5-9ABBBAC12183}">
      <dgm:prSet/>
      <dgm:spPr/>
      <dgm:t>
        <a:bodyPr/>
        <a:lstStyle/>
        <a:p>
          <a:endParaRPr lang="ru-RU"/>
        </a:p>
      </dgm:t>
    </dgm:pt>
    <dgm:pt modelId="{F5C172C0-E148-4876-BCAA-5AA14F1F7D60}" type="parTrans" cxnId="{8979D5ED-0226-449F-B8A5-9ABBBAC12183}">
      <dgm:prSet/>
      <dgm:spPr/>
      <dgm:t>
        <a:bodyPr/>
        <a:lstStyle/>
        <a:p>
          <a:endParaRPr lang="ru-RU"/>
        </a:p>
      </dgm:t>
    </dgm:pt>
    <dgm:pt modelId="{A1430284-0B7C-4CDD-8694-26DDD3483793}" type="pres">
      <dgm:prSet presAssocID="{8681464D-6655-4E6F-889C-6AD97567E6A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BDCF8-0BA2-48AF-982E-CD213BBBD51E}" type="pres">
      <dgm:prSet presAssocID="{5D4CD7E8-3C83-4416-BC28-E6931E52902E}" presName="comp" presStyleCnt="0"/>
      <dgm:spPr/>
    </dgm:pt>
    <dgm:pt modelId="{F7857F4C-03DC-4D39-BF69-75C1F1032BB1}" type="pres">
      <dgm:prSet presAssocID="{5D4CD7E8-3C83-4416-BC28-E6931E52902E}" presName="box" presStyleLbl="node1" presStyleIdx="0" presStyleCnt="2"/>
      <dgm:spPr/>
      <dgm:t>
        <a:bodyPr/>
        <a:lstStyle/>
        <a:p>
          <a:endParaRPr lang="ru-RU"/>
        </a:p>
      </dgm:t>
    </dgm:pt>
    <dgm:pt modelId="{3AA66007-1C0D-40B2-B7BA-3A9288BCE7BA}" type="pres">
      <dgm:prSet presAssocID="{5D4CD7E8-3C83-4416-BC28-E6931E52902E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2B370E1-5FE4-4BBC-B4BA-2438E50C08F5}" type="pres">
      <dgm:prSet presAssocID="{5D4CD7E8-3C83-4416-BC28-E6931E52902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3F9BF-2429-4690-B72C-8B09FCB9BB75}" type="pres">
      <dgm:prSet presAssocID="{35274E77-BB4C-4CEC-933D-0686F6914315}" presName="spacer" presStyleCnt="0"/>
      <dgm:spPr/>
    </dgm:pt>
    <dgm:pt modelId="{7792BC8B-A8DF-4EAC-821B-8785B04FF9F1}" type="pres">
      <dgm:prSet presAssocID="{1665B901-A531-4A87-85BC-7FAB5CC0AEB3}" presName="comp" presStyleCnt="0"/>
      <dgm:spPr/>
    </dgm:pt>
    <dgm:pt modelId="{F18465C2-B4C0-41B8-85FC-11D2771453F8}" type="pres">
      <dgm:prSet presAssocID="{1665B901-A531-4A87-85BC-7FAB5CC0AEB3}" presName="box" presStyleLbl="node1" presStyleIdx="1" presStyleCnt="2"/>
      <dgm:spPr/>
      <dgm:t>
        <a:bodyPr/>
        <a:lstStyle/>
        <a:p>
          <a:endParaRPr lang="ru-RU"/>
        </a:p>
      </dgm:t>
    </dgm:pt>
    <dgm:pt modelId="{47E0B611-2EC4-4218-A353-221D0BFA30BC}" type="pres">
      <dgm:prSet presAssocID="{1665B901-A531-4A87-85BC-7FAB5CC0AEB3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16DAF93-9AA5-46C6-A08E-391315424CA5}" type="pres">
      <dgm:prSet presAssocID="{1665B901-A531-4A87-85BC-7FAB5CC0AEB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D6DC2B-CFC6-492A-9A7D-77CB3596CF52}" srcId="{8681464D-6655-4E6F-889C-6AD97567E6AC}" destId="{5D4CD7E8-3C83-4416-BC28-E6931E52902E}" srcOrd="0" destOrd="0" parTransId="{42878D85-13F9-496E-BA40-230443872B6F}" sibTransId="{35274E77-BB4C-4CEC-933D-0686F6914315}"/>
    <dgm:cxn modelId="{8979D5ED-0226-449F-B8A5-9ABBBAC12183}" srcId="{5D4CD7E8-3C83-4416-BC28-E6931E52902E}" destId="{E7B54B34-5D4D-4B90-9518-1F72573F3EC6}" srcOrd="0" destOrd="0" parTransId="{F5C172C0-E148-4876-BCAA-5AA14F1F7D60}" sibTransId="{FA0F8C74-7CAA-426C-BDE5-82D86A7FC5CE}"/>
    <dgm:cxn modelId="{A0E95A6F-DE2A-4561-9FA1-8D8DDDBECACE}" type="presOf" srcId="{5D4CD7E8-3C83-4416-BC28-E6931E52902E}" destId="{F7857F4C-03DC-4D39-BF69-75C1F1032BB1}" srcOrd="0" destOrd="0" presId="urn:microsoft.com/office/officeart/2005/8/layout/vList4#1"/>
    <dgm:cxn modelId="{1A955DD7-76C4-4853-95C0-E90B23595818}" srcId="{8681464D-6655-4E6F-889C-6AD97567E6AC}" destId="{1665B901-A531-4A87-85BC-7FAB5CC0AEB3}" srcOrd="1" destOrd="0" parTransId="{E2042930-2B24-4EC8-8865-B31531FC3A4E}" sibTransId="{6CDC682A-9AF0-45BF-9073-3C33A72A2E27}"/>
    <dgm:cxn modelId="{C976CA60-8E6F-44A6-9770-762E3BE656E4}" type="presOf" srcId="{E7B54B34-5D4D-4B90-9518-1F72573F3EC6}" destId="{82B370E1-5FE4-4BBC-B4BA-2438E50C08F5}" srcOrd="1" destOrd="1" presId="urn:microsoft.com/office/officeart/2005/8/layout/vList4#1"/>
    <dgm:cxn modelId="{645C52C2-6381-4212-9D18-CA704A22A948}" type="presOf" srcId="{1665B901-A531-4A87-85BC-7FAB5CC0AEB3}" destId="{F18465C2-B4C0-41B8-85FC-11D2771453F8}" srcOrd="0" destOrd="0" presId="urn:microsoft.com/office/officeart/2005/8/layout/vList4#1"/>
    <dgm:cxn modelId="{602278E9-B382-45F7-B22C-9C8967782CB2}" type="presOf" srcId="{8681464D-6655-4E6F-889C-6AD97567E6AC}" destId="{A1430284-0B7C-4CDD-8694-26DDD3483793}" srcOrd="0" destOrd="0" presId="urn:microsoft.com/office/officeart/2005/8/layout/vList4#1"/>
    <dgm:cxn modelId="{AADA7450-ECA6-4CFD-8D61-135EFBA17BD8}" type="presOf" srcId="{5D4CD7E8-3C83-4416-BC28-E6931E52902E}" destId="{82B370E1-5FE4-4BBC-B4BA-2438E50C08F5}" srcOrd="1" destOrd="0" presId="urn:microsoft.com/office/officeart/2005/8/layout/vList4#1"/>
    <dgm:cxn modelId="{C57F8E76-3428-46BD-BA17-F230493A84E5}" type="presOf" srcId="{E7B54B34-5D4D-4B90-9518-1F72573F3EC6}" destId="{F7857F4C-03DC-4D39-BF69-75C1F1032BB1}" srcOrd="0" destOrd="1" presId="urn:microsoft.com/office/officeart/2005/8/layout/vList4#1"/>
    <dgm:cxn modelId="{B448BDF2-684B-4ADB-886B-FE1B5A1356BB}" type="presOf" srcId="{1665B901-A531-4A87-85BC-7FAB5CC0AEB3}" destId="{716DAF93-9AA5-46C6-A08E-391315424CA5}" srcOrd="1" destOrd="0" presId="urn:microsoft.com/office/officeart/2005/8/layout/vList4#1"/>
    <dgm:cxn modelId="{ED444FA8-1878-4600-8CC8-E2A77C1A8E66}" type="presParOf" srcId="{A1430284-0B7C-4CDD-8694-26DDD3483793}" destId="{4B8BDCF8-0BA2-48AF-982E-CD213BBBD51E}" srcOrd="0" destOrd="0" presId="urn:microsoft.com/office/officeart/2005/8/layout/vList4#1"/>
    <dgm:cxn modelId="{2586A524-5A5A-4029-8577-36A71697B0B8}" type="presParOf" srcId="{4B8BDCF8-0BA2-48AF-982E-CD213BBBD51E}" destId="{F7857F4C-03DC-4D39-BF69-75C1F1032BB1}" srcOrd="0" destOrd="0" presId="urn:microsoft.com/office/officeart/2005/8/layout/vList4#1"/>
    <dgm:cxn modelId="{E8B7E6FF-3FDF-4C01-813C-5A5AAD80F9BF}" type="presParOf" srcId="{4B8BDCF8-0BA2-48AF-982E-CD213BBBD51E}" destId="{3AA66007-1C0D-40B2-B7BA-3A9288BCE7BA}" srcOrd="1" destOrd="0" presId="urn:microsoft.com/office/officeart/2005/8/layout/vList4#1"/>
    <dgm:cxn modelId="{374F6A52-9409-4BAF-A670-7BBF46756F4B}" type="presParOf" srcId="{4B8BDCF8-0BA2-48AF-982E-CD213BBBD51E}" destId="{82B370E1-5FE4-4BBC-B4BA-2438E50C08F5}" srcOrd="2" destOrd="0" presId="urn:microsoft.com/office/officeart/2005/8/layout/vList4#1"/>
    <dgm:cxn modelId="{BB220FDA-321C-4523-8B1F-F1D81F81FD48}" type="presParOf" srcId="{A1430284-0B7C-4CDD-8694-26DDD3483793}" destId="{ED23F9BF-2429-4690-B72C-8B09FCB9BB75}" srcOrd="1" destOrd="0" presId="urn:microsoft.com/office/officeart/2005/8/layout/vList4#1"/>
    <dgm:cxn modelId="{859FEC81-AD0F-41C4-A7AA-D1643B360642}" type="presParOf" srcId="{A1430284-0B7C-4CDD-8694-26DDD3483793}" destId="{7792BC8B-A8DF-4EAC-821B-8785B04FF9F1}" srcOrd="2" destOrd="0" presId="urn:microsoft.com/office/officeart/2005/8/layout/vList4#1"/>
    <dgm:cxn modelId="{B93FDF33-CAEB-417D-A0CF-331209077E57}" type="presParOf" srcId="{7792BC8B-A8DF-4EAC-821B-8785B04FF9F1}" destId="{F18465C2-B4C0-41B8-85FC-11D2771453F8}" srcOrd="0" destOrd="0" presId="urn:microsoft.com/office/officeart/2005/8/layout/vList4#1"/>
    <dgm:cxn modelId="{C3A02664-755C-4662-AAC8-5C2DA7E26E2A}" type="presParOf" srcId="{7792BC8B-A8DF-4EAC-821B-8785B04FF9F1}" destId="{47E0B611-2EC4-4218-A353-221D0BFA30BC}" srcOrd="1" destOrd="0" presId="urn:microsoft.com/office/officeart/2005/8/layout/vList4#1"/>
    <dgm:cxn modelId="{BCF9A99C-32F4-4135-BB60-80CD6A41FF9F}" type="presParOf" srcId="{7792BC8B-A8DF-4EAC-821B-8785B04FF9F1}" destId="{716DAF93-9AA5-46C6-A08E-391315424CA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F7ADE-51CB-4D86-923F-609E3A573F64}">
      <dsp:nvSpPr>
        <dsp:cNvPr id="0" name=""/>
        <dsp:cNvSpPr/>
      </dsp:nvSpPr>
      <dsp:spPr>
        <a:xfrm>
          <a:off x="3314723" y="497"/>
          <a:ext cx="4972084" cy="19385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solidFill>
                <a:srgbClr val="003300"/>
              </a:solidFill>
            </a:rPr>
            <a:t>Совместная деятельность педагога с детьми</a:t>
          </a:r>
          <a:endParaRPr lang="ru-RU" sz="1700" kern="1200" dirty="0">
            <a:solidFill>
              <a:srgbClr val="0033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solidFill>
                <a:srgbClr val="003300"/>
              </a:solidFill>
            </a:rPr>
            <a:t>Проведение  активной познавательной прогулки с детьми по территории детского сада</a:t>
          </a:r>
          <a:r>
            <a:rPr lang="ru-RU" sz="1700" i="1" kern="1200" dirty="0" smtClean="0">
              <a:solidFill>
                <a:srgbClr val="003300"/>
              </a:solidFill>
            </a:rPr>
            <a:t>  </a:t>
          </a:r>
          <a:r>
            <a:rPr lang="ru-RU" sz="1700" kern="1200" dirty="0" smtClean="0">
              <a:solidFill>
                <a:srgbClr val="003300"/>
              </a:solidFill>
            </a:rPr>
            <a:t>«Давайте учиться гулять!».</a:t>
          </a:r>
          <a:endParaRPr lang="ru-RU" sz="1700" kern="1200" dirty="0">
            <a:solidFill>
              <a:srgbClr val="003300"/>
            </a:solidFill>
          </a:endParaRPr>
        </a:p>
      </dsp:txBody>
      <dsp:txXfrm>
        <a:off x="3314723" y="242817"/>
        <a:ext cx="4245125" cy="1453918"/>
      </dsp:txXfrm>
    </dsp:sp>
    <dsp:sp modelId="{9709866F-5ED7-4435-B931-4E5432EDF0CD}">
      <dsp:nvSpPr>
        <dsp:cNvPr id="0" name=""/>
        <dsp:cNvSpPr/>
      </dsp:nvSpPr>
      <dsp:spPr>
        <a:xfrm>
          <a:off x="0" y="0"/>
          <a:ext cx="3314723" cy="1938558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003300"/>
              </a:solidFill>
            </a:rPr>
            <a:t>Совместная деятельность педагога с детьми</a:t>
          </a:r>
          <a:endParaRPr lang="ru-RU" sz="2900" kern="1200" dirty="0">
            <a:solidFill>
              <a:srgbClr val="003300"/>
            </a:solidFill>
          </a:endParaRPr>
        </a:p>
      </dsp:txBody>
      <dsp:txXfrm>
        <a:off x="94633" y="94633"/>
        <a:ext cx="3125457" cy="1749292"/>
      </dsp:txXfrm>
    </dsp:sp>
    <dsp:sp modelId="{875EA5D9-50FE-4271-886D-4EA7A5A82067}">
      <dsp:nvSpPr>
        <dsp:cNvPr id="0" name=""/>
        <dsp:cNvSpPr/>
      </dsp:nvSpPr>
      <dsp:spPr>
        <a:xfrm>
          <a:off x="3286150" y="2133407"/>
          <a:ext cx="4972084" cy="19385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solidFill>
                <a:srgbClr val="003300"/>
              </a:solidFill>
            </a:rPr>
            <a:t>Диагностический опрос родителей «Где и как Вы гуляете с детьми?»</a:t>
          </a:r>
          <a:endParaRPr lang="ru-RU" sz="1700" kern="1200" dirty="0">
            <a:solidFill>
              <a:srgbClr val="003300"/>
            </a:solidFill>
          </a:endParaRPr>
        </a:p>
      </dsp:txBody>
      <dsp:txXfrm>
        <a:off x="3286150" y="2375727"/>
        <a:ext cx="4245125" cy="1453918"/>
      </dsp:txXfrm>
    </dsp:sp>
    <dsp:sp modelId="{B1245771-2FC3-4D79-BB87-A2A0AB669B45}">
      <dsp:nvSpPr>
        <dsp:cNvPr id="0" name=""/>
        <dsp:cNvSpPr/>
      </dsp:nvSpPr>
      <dsp:spPr>
        <a:xfrm>
          <a:off x="0" y="2132910"/>
          <a:ext cx="3314723" cy="1938558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003300"/>
              </a:solidFill>
            </a:rPr>
            <a:t>Взаимодействие с семьёй</a:t>
          </a:r>
          <a:endParaRPr lang="ru-RU" sz="2900" kern="1200" dirty="0">
            <a:solidFill>
              <a:srgbClr val="003300"/>
            </a:solidFill>
          </a:endParaRPr>
        </a:p>
      </dsp:txBody>
      <dsp:txXfrm>
        <a:off x="94633" y="2227543"/>
        <a:ext cx="3125457" cy="1749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57F4C-03DC-4D39-BF69-75C1F1032BB1}">
      <dsp:nvSpPr>
        <dsp:cNvPr id="0" name=""/>
        <dsp:cNvSpPr/>
      </dsp:nvSpPr>
      <dsp:spPr>
        <a:xfrm>
          <a:off x="0" y="0"/>
          <a:ext cx="8215370" cy="246381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Природа родного края – </a:t>
          </a:r>
          <a:r>
            <a:rPr lang="ru-RU" sz="1800" kern="1200" dirty="0" smtClean="0">
              <a:solidFill>
                <a:schemeClr val="bg1"/>
              </a:solidFill>
            </a:rPr>
            <a:t>характерные особенности природно-климатической зоны Тамбовской области.</a:t>
          </a:r>
          <a:endParaRPr lang="ru-RU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1.Сюжетно-ролевые игры: «Юный исследователь» (прогулка по городу)», «Искатель-турист».   2.Дидактические игры : «Зелёные друзья Тамбова», «Путешествие в зелёную страну» и др.    3.Составление рассказов «Мой отдых в Тамбове».     4.Рассматривание картин тамбовского художника Дмитрия Лёвина.    5.Проведение «Праздник города».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889455" y="0"/>
        <a:ext cx="6325914" cy="2463813"/>
      </dsp:txXfrm>
    </dsp:sp>
    <dsp:sp modelId="{3AA66007-1C0D-40B2-B7BA-3A9288BCE7BA}">
      <dsp:nvSpPr>
        <dsp:cNvPr id="0" name=""/>
        <dsp:cNvSpPr/>
      </dsp:nvSpPr>
      <dsp:spPr>
        <a:xfrm>
          <a:off x="246381" y="246381"/>
          <a:ext cx="1643074" cy="19710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465C2-B4C0-41B8-85FC-11D2771453F8}">
      <dsp:nvSpPr>
        <dsp:cNvPr id="0" name=""/>
        <dsp:cNvSpPr/>
      </dsp:nvSpPr>
      <dsp:spPr>
        <a:xfrm>
          <a:off x="0" y="2710194"/>
          <a:ext cx="8215370" cy="24638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Рукотворный мир  – </a:t>
          </a:r>
          <a:r>
            <a:rPr lang="ru-RU" sz="1700" kern="1200" dirty="0" smtClean="0"/>
            <a:t>город и его горожане.</a:t>
          </a:r>
          <a:endParaRPr lang="en-US" sz="1700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1.Рисование плаката «Будущее нашего города». 2.Оформление стенгазеты «Зелёный Тамбов».</a:t>
          </a:r>
          <a:r>
            <a:rPr lang="en-US" sz="1700" kern="1200" dirty="0" smtClean="0"/>
            <a:t>   </a:t>
          </a:r>
          <a:r>
            <a:rPr lang="ru-RU" sz="1700" kern="1200" dirty="0" smtClean="0"/>
            <a:t>3.Выставка рисунков «Чистый Тамбов»</a:t>
          </a:r>
          <a:r>
            <a:rPr lang="en-US" sz="1700" kern="1200" dirty="0" smtClean="0"/>
            <a:t> </a:t>
          </a:r>
          <a:r>
            <a:rPr lang="ru-RU" sz="1700" kern="1200" dirty="0" smtClean="0"/>
            <a:t>4.Создание макета «Городской парк». 5. Создание фотоальбома «Тамбов, я и моя семья!». 6.Прослушивание произведений С.В.Рахманинова. 7. Совместные туристические походы (пригородный лес).8. Игра – исследование «Путешествие по улицам города – старое и новое».</a:t>
          </a:r>
          <a:endParaRPr lang="ru-RU" sz="1700" kern="1200" dirty="0"/>
        </a:p>
      </dsp:txBody>
      <dsp:txXfrm>
        <a:off x="1889455" y="2710194"/>
        <a:ext cx="6325914" cy="2463813"/>
      </dsp:txXfrm>
    </dsp:sp>
    <dsp:sp modelId="{47E0B611-2EC4-4218-A353-221D0BFA30BC}">
      <dsp:nvSpPr>
        <dsp:cNvPr id="0" name=""/>
        <dsp:cNvSpPr/>
      </dsp:nvSpPr>
      <dsp:spPr>
        <a:xfrm>
          <a:off x="246381" y="2956576"/>
          <a:ext cx="1643074" cy="19710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6;&#1077;&#1082;&#1090;%20&#1087;&#1086;&#1079;&#1085;&#1072;&#1074;&#1072;&#1090;&#1077;&#1083;&#1100;&#1085;&#1086;%20&#1080;&#1089;&#1089;&#1083;&#1077;&#1076;&#1086;&#1074;&#1072;&#1090;&#1077;&#1083;&#1100;&#1089;&#1082;&#1072;&#1103;.docx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5;&#1082;&#1091;&#1088;&#1089;%20&#1079;&#1085;&#1072;&#1090;&#1086;&#1082;&#1086;&#1074;.pptx" TargetMode="External"/><Relationship Id="rId2" Type="http://schemas.openxmlformats.org/officeDocument/2006/relationships/hyperlink" Target="&#1084;&#1072;&#1088;&#1096;&#1088;&#1091;&#1090;.doc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5.docx" TargetMode="External"/><Relationship Id="rId7" Type="http://schemas.openxmlformats.org/officeDocument/2006/relationships/image" Target="../media/image13.jpeg"/><Relationship Id="rId2" Type="http://schemas.openxmlformats.org/officeDocument/2006/relationships/hyperlink" Target="9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10.docx" TargetMode="External"/><Relationship Id="rId11" Type="http://schemas.openxmlformats.org/officeDocument/2006/relationships/image" Target="../media/image17.png"/><Relationship Id="rId5" Type="http://schemas.openxmlformats.org/officeDocument/2006/relationships/hyperlink" Target="6.docx" TargetMode="External"/><Relationship Id="rId10" Type="http://schemas.openxmlformats.org/officeDocument/2006/relationships/image" Target="../media/image16.jpeg"/><Relationship Id="rId4" Type="http://schemas.openxmlformats.org/officeDocument/2006/relationships/hyperlink" Target="1.docx" TargetMode="Externa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hyperlink" Target="3.docx" TargetMode="External"/><Relationship Id="rId7" Type="http://schemas.openxmlformats.org/officeDocument/2006/relationships/hyperlink" Target="1.docx" TargetMode="External"/><Relationship Id="rId12" Type="http://schemas.openxmlformats.org/officeDocument/2006/relationships/image" Target="../media/image22.png"/><Relationship Id="rId2" Type="http://schemas.openxmlformats.org/officeDocument/2006/relationships/hyperlink" Target="7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4.docx" TargetMode="External"/><Relationship Id="rId11" Type="http://schemas.openxmlformats.org/officeDocument/2006/relationships/image" Target="../media/image21.png"/><Relationship Id="rId5" Type="http://schemas.openxmlformats.org/officeDocument/2006/relationships/hyperlink" Target="8.docx" TargetMode="External"/><Relationship Id="rId10" Type="http://schemas.openxmlformats.org/officeDocument/2006/relationships/image" Target="../media/image20.png"/><Relationship Id="rId4" Type="http://schemas.openxmlformats.org/officeDocument/2006/relationships/hyperlink" Target="2.docx" TargetMode="External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214422"/>
            <a:ext cx="7077253" cy="300210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дошкольников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3300"/>
                </a:solidFill>
                <a:latin typeface="Book Antiqua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003300"/>
                </a:solidFill>
                <a:latin typeface="Book Antiqua" pitchFamily="18" charset="0"/>
              </a:rPr>
              <a:t>лавный город – наш Тамбов!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653135"/>
            <a:ext cx="4071138" cy="504057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Синдеева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В..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5786" y="4429132"/>
            <a:ext cx="3000396" cy="2249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21429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Book Antiqua" pitchFamily="18" charset="0"/>
              </a:rPr>
              <a:t>Познавательно-исследовательский проект для детей старшего дошкольного возраста</a:t>
            </a:r>
            <a:r>
              <a:rPr lang="ru-RU" dirty="0" smtClean="0">
                <a:solidFill>
                  <a:srgbClr val="003300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rgbClr val="003300"/>
                </a:solidFill>
                <a:latin typeface="Book Antiqua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6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i="1" dirty="0" smtClean="0">
                <a:latin typeface="Book Antiqua" pitchFamily="18" charset="0"/>
              </a:rPr>
              <a:t/>
            </a:r>
            <a:br>
              <a:rPr lang="ru-RU" sz="2700" i="1" dirty="0" smtClean="0">
                <a:latin typeface="Book Antiqua" pitchFamily="18" charset="0"/>
              </a:rPr>
            </a:br>
            <a:r>
              <a:rPr lang="ru-RU" sz="2700" i="1" dirty="0" smtClean="0">
                <a:latin typeface="Book Antiqua" pitchFamily="18" charset="0"/>
              </a:rPr>
              <a:t/>
            </a:r>
            <a:br>
              <a:rPr lang="ru-RU" sz="2700" i="1" dirty="0" smtClean="0">
                <a:latin typeface="Book Antiqua" pitchFamily="18" charset="0"/>
              </a:rPr>
            </a:br>
            <a:r>
              <a:rPr lang="ru-RU" sz="2700" i="1" dirty="0" smtClean="0">
                <a:latin typeface="Book Antiqua" pitchFamily="18" charset="0"/>
              </a:rPr>
              <a:t/>
            </a:r>
            <a:br>
              <a:rPr lang="ru-RU" sz="2700" i="1" dirty="0" smtClean="0">
                <a:latin typeface="Book Antiqua" pitchFamily="18" charset="0"/>
              </a:rPr>
            </a:br>
            <a:r>
              <a:rPr lang="ru-RU" sz="2700" i="1" dirty="0" smtClean="0">
                <a:latin typeface="Book Antiqua" pitchFamily="18" charset="0"/>
              </a:rPr>
              <a:t/>
            </a:r>
            <a:br>
              <a:rPr lang="ru-RU" sz="2700" i="1" dirty="0" smtClean="0">
                <a:latin typeface="Book Antiqua" pitchFamily="18" charset="0"/>
              </a:rPr>
            </a:br>
            <a:r>
              <a:rPr lang="ru-RU" sz="2700" i="1" dirty="0" smtClean="0">
                <a:latin typeface="Book Antiqua" pitchFamily="18" charset="0"/>
              </a:rPr>
              <a:t/>
            </a:r>
            <a:br>
              <a:rPr lang="ru-RU" sz="2700" i="1" dirty="0" smtClean="0">
                <a:latin typeface="Book Antiqua" pitchFamily="18" charset="0"/>
              </a:rPr>
            </a:br>
            <a:r>
              <a:rPr lang="en-US" sz="2700" i="1" dirty="0" smtClean="0">
                <a:latin typeface="Book Antiqua" pitchFamily="18" charset="0"/>
              </a:rPr>
              <a:t/>
            </a:r>
            <a:br>
              <a:rPr lang="en-US" sz="2700" i="1" dirty="0" smtClean="0">
                <a:latin typeface="Book Antiqua" pitchFamily="18" charset="0"/>
              </a:rPr>
            </a:br>
            <a:r>
              <a:rPr lang="en-US" sz="2700" i="1" dirty="0" smtClean="0">
                <a:latin typeface="Book Antiqua" pitchFamily="18" charset="0"/>
              </a:rPr>
              <a:t/>
            </a:r>
            <a:br>
              <a:rPr lang="en-US" sz="2700" i="1" dirty="0" smtClean="0">
                <a:latin typeface="Book Antiqua" pitchFamily="18" charset="0"/>
              </a:rPr>
            </a:br>
            <a:r>
              <a:rPr lang="en-US" sz="2700" b="1" dirty="0" smtClean="0">
                <a:solidFill>
                  <a:srgbClr val="003300"/>
                </a:solidFill>
                <a:latin typeface="Book Antiqua" pitchFamily="18" charset="0"/>
              </a:rPr>
              <a:t>III.</a:t>
            </a:r>
            <a:r>
              <a:rPr lang="en-US" sz="2700" b="1" i="1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003300"/>
                </a:solidFill>
                <a:latin typeface="Book Antiqua" pitchFamily="18" charset="0"/>
              </a:rPr>
              <a:t>Экологическая акция</a:t>
            </a:r>
            <a:br>
              <a:rPr lang="ru-RU" sz="2700" b="1" dirty="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003300"/>
                </a:solidFill>
                <a:latin typeface="Book Antiqua" pitchFamily="18" charset="0"/>
              </a:rPr>
              <a:t> «Сделаем Тамбов ещё краше»</a:t>
            </a:r>
            <a:r>
              <a:rPr lang="en-US" sz="2700" b="1" dirty="0" smtClean="0">
                <a:solidFill>
                  <a:srgbClr val="003300"/>
                </a:solidFill>
                <a:latin typeface="Book Antiqua" pitchFamily="18" charset="0"/>
              </a:rPr>
              <a:t/>
            </a:r>
            <a:br>
              <a:rPr lang="en-US" sz="2700" b="1" dirty="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en-US" sz="2700" dirty="0" smtClean="0">
                <a:latin typeface="Book Antiqua" pitchFamily="18" charset="0"/>
              </a:rPr>
              <a:t/>
            </a:r>
            <a:br>
              <a:rPr lang="en-US" sz="2700" dirty="0" smtClean="0">
                <a:latin typeface="Book Antiqua" pitchFamily="18" charset="0"/>
              </a:rPr>
            </a:br>
            <a:r>
              <a:rPr lang="en-US" sz="2700" dirty="0" smtClean="0">
                <a:latin typeface="Book Antiqua" pitchFamily="18" charset="0"/>
              </a:rPr>
              <a:t/>
            </a:r>
            <a:br>
              <a:rPr lang="en-US" sz="2700" dirty="0" smtClean="0">
                <a:latin typeface="Book Antiqua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1267" name="Прямоугольник 5"/>
          <p:cNvSpPr>
            <a:spLocks noChangeArrowheads="1"/>
          </p:cNvSpPr>
          <p:nvPr/>
        </p:nvSpPr>
        <p:spPr bwMode="auto">
          <a:xfrm>
            <a:off x="571500" y="1500188"/>
            <a:ext cx="821531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00"/>
                </a:solidFill>
                <a:latin typeface="Book Antiqua" pitchFamily="18" charset="0"/>
              </a:rPr>
              <a:t>Цель: </a:t>
            </a:r>
            <a:r>
              <a:rPr lang="ru-RU">
                <a:solidFill>
                  <a:srgbClr val="003300"/>
                </a:solidFill>
                <a:latin typeface="Book Antiqua" pitchFamily="18" charset="0"/>
              </a:rPr>
              <a:t> формировать у детей и родителей  чувства сопричастности </a:t>
            </a:r>
            <a:br>
              <a:rPr lang="ru-RU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>
                <a:solidFill>
                  <a:srgbClr val="003300"/>
                </a:solidFill>
                <a:latin typeface="Book Antiqua" pitchFamily="18" charset="0"/>
              </a:rPr>
              <a:t>ко всему живому, стремление проявлять заботу о культурных </a:t>
            </a:r>
            <a:br>
              <a:rPr lang="ru-RU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>
                <a:solidFill>
                  <a:srgbClr val="003300"/>
                </a:solidFill>
                <a:latin typeface="Book Antiqua" pitchFamily="18" charset="0"/>
              </a:rPr>
              <a:t>и исторических ценностях г. Тамбова, гуманное отношение </a:t>
            </a:r>
            <a:br>
              <a:rPr lang="ru-RU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>
                <a:solidFill>
                  <a:srgbClr val="003300"/>
                </a:solidFill>
                <a:latin typeface="Book Antiqua" pitchFamily="18" charset="0"/>
              </a:rPr>
              <a:t>к окружающей среде.</a:t>
            </a:r>
            <a:endParaRPr lang="en-US">
              <a:solidFill>
                <a:srgbClr val="003300"/>
              </a:solidFill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en-US">
              <a:latin typeface="Book Antiqua" pitchFamily="18" charset="0"/>
            </a:endParaRPr>
          </a:p>
          <a:p>
            <a:endParaRPr lang="ru-RU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643188"/>
            <a:ext cx="74295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Book Antiqua" pitchFamily="18" charset="0"/>
              </a:rPr>
              <a:t/>
            </a:r>
            <a:br>
              <a:rPr lang="en-US" sz="2400" dirty="0" smtClean="0"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003300"/>
                </a:solidFill>
                <a:latin typeface="Book Antiqua" pitchFamily="18" charset="0"/>
              </a:rPr>
              <a:t>Совместная деятельность педагога с детьми.</a:t>
            </a:r>
            <a: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  <a:t/>
            </a:r>
            <a:b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003300"/>
                </a:solidFill>
              </a:rPr>
              <a:t> </a:t>
            </a:r>
            <a:r>
              <a:rPr lang="ru-RU" sz="2400" dirty="0" smtClean="0">
                <a:solidFill>
                  <a:srgbClr val="003300"/>
                </a:solidFill>
              </a:rPr>
              <a:t>Организация познавательно-исследовательской деятельности </a:t>
            </a:r>
            <a:br>
              <a:rPr lang="ru-RU" sz="2400" dirty="0" smtClean="0">
                <a:solidFill>
                  <a:srgbClr val="003300"/>
                </a:solidFill>
              </a:rPr>
            </a:br>
            <a:r>
              <a:rPr lang="ru-RU" sz="2400" dirty="0" smtClean="0">
                <a:solidFill>
                  <a:srgbClr val="003300"/>
                </a:solidFill>
              </a:rPr>
              <a:t>по двум взаимосвязанным  направлениям: </a:t>
            </a:r>
            <a:br>
              <a:rPr lang="ru-RU" sz="2400" dirty="0" smtClean="0">
                <a:solidFill>
                  <a:srgbClr val="003300"/>
                </a:solidFill>
              </a:rPr>
            </a:br>
            <a:endParaRPr lang="ru-RU" sz="2400" dirty="0">
              <a:solidFill>
                <a:srgbClr val="003300"/>
              </a:solidFill>
              <a:latin typeface="Book Antiqua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00034" y="1500174"/>
          <a:ext cx="8215370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3300"/>
                </a:solidFill>
                <a:latin typeface="Book Antiqua" pitchFamily="18" charset="0"/>
              </a:rPr>
              <a:t>Взаимодействие с семьёй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71625"/>
          <a:ext cx="8229600" cy="48898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28850"/>
                <a:gridCol w="1785950"/>
                <a:gridCol w="2057400"/>
                <a:gridCol w="2057400"/>
              </a:tblGrid>
              <a:tr h="409295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00"/>
                          </a:solidFill>
                        </a:rPr>
                        <a:t>Совместная</a:t>
                      </a:r>
                      <a:r>
                        <a:rPr lang="ru-RU" baseline="0" dirty="0" smtClean="0">
                          <a:solidFill>
                            <a:srgbClr val="003300"/>
                          </a:solidFill>
                        </a:rPr>
                        <a:t> д</a:t>
                      </a:r>
                      <a:r>
                        <a:rPr lang="ru-RU" dirty="0" smtClean="0">
                          <a:solidFill>
                            <a:srgbClr val="003300"/>
                          </a:solidFill>
                        </a:rPr>
                        <a:t>еятельность взрослого и ребёнка</a:t>
                      </a:r>
                      <a:endParaRPr lang="ru-RU" dirty="0">
                        <a:solidFill>
                          <a:srgbClr val="0033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3410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1.Трудовой десант: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Посадка саженцев деревьев на территории детского сада «Уголок леса».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Поставить скамейки и разбить клумбу «Уголок парка».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Посадка кустарников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«Аллея выпускника».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rgbClr val="00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2.Рисование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плана – схемы экологической тропы моей семьи для газеты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«А у нас во дворе».</a:t>
                      </a:r>
                    </a:p>
                    <a:p>
                      <a:r>
                        <a:rPr lang="ru-RU" dirty="0" smtClean="0">
                          <a:solidFill>
                            <a:srgbClr val="003300"/>
                          </a:solidFill>
                        </a:rPr>
                        <a:t>Составление семейных экскурсионных маршрутов</a:t>
                      </a:r>
                    </a:p>
                    <a:p>
                      <a:r>
                        <a:rPr lang="ru-RU" dirty="0" smtClean="0">
                          <a:solidFill>
                            <a:srgbClr val="003300"/>
                          </a:solidFill>
                        </a:rPr>
                        <a:t>Игра : Экологическая тропа детского сада.</a:t>
                      </a:r>
                      <a:endParaRPr lang="ru-RU" dirty="0">
                        <a:solidFill>
                          <a:srgbClr val="00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3.Субботник </a:t>
                      </a:r>
                      <a:endParaRPr lang="en-US" sz="1800" kern="1200" dirty="0" smtClean="0">
                        <a:solidFill>
                          <a:srgbClr val="0033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(в детском саду):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покраска скульптур,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сенокос,</a:t>
                      </a:r>
                      <a:r>
                        <a:rPr lang="ru-RU" sz="1800" kern="1200" baseline="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ограждение саженцев,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ограды огорода.</a:t>
                      </a:r>
                    </a:p>
                    <a:p>
                      <a:endParaRPr lang="ru-RU" dirty="0">
                        <a:solidFill>
                          <a:srgbClr val="00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4.«Поделись опытом» - семейный патруль (как защитить город от мусора).</a:t>
                      </a:r>
                    </a:p>
                    <a:p>
                      <a:endParaRPr lang="ru-RU" dirty="0">
                        <a:solidFill>
                          <a:srgbClr val="0033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F:\MP Navigator\Save_20140330\IMG_0010.png"/>
          <p:cNvPicPr>
            <a:picLocks noChangeAspect="1" noChangeArrowheads="1"/>
          </p:cNvPicPr>
          <p:nvPr/>
        </p:nvPicPr>
        <p:blipFill>
          <a:blip r:embed="rId2"/>
          <a:srcRect l="3510" t="4874" r="15788" b="39085"/>
          <a:stretch>
            <a:fillRect/>
          </a:stretch>
        </p:blipFill>
        <p:spPr bwMode="auto">
          <a:xfrm>
            <a:off x="3214678" y="3857628"/>
            <a:ext cx="26495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:\фото к проекту\Save_20140330\IMG_0008.jpg"/>
          <p:cNvPicPr>
            <a:picLocks noChangeAspect="1" noChangeArrowheads="1"/>
          </p:cNvPicPr>
          <p:nvPr/>
        </p:nvPicPr>
        <p:blipFill>
          <a:blip r:embed="rId3"/>
          <a:srcRect l="3961" r="4938" b="6586"/>
          <a:stretch>
            <a:fillRect/>
          </a:stretch>
        </p:blipFill>
        <p:spPr bwMode="auto">
          <a:xfrm>
            <a:off x="6000760" y="4071942"/>
            <a:ext cx="2649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34955" t="30199" r="16782" b="5413"/>
          <a:stretch>
            <a:fillRect/>
          </a:stretch>
        </p:blipFill>
        <p:spPr bwMode="auto">
          <a:xfrm>
            <a:off x="4643438" y="857232"/>
            <a:ext cx="37804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520" r="6840"/>
          <a:stretch>
            <a:fillRect/>
          </a:stretch>
        </p:blipFill>
        <p:spPr bwMode="auto">
          <a:xfrm>
            <a:off x="214282" y="357166"/>
            <a:ext cx="8694198" cy="564360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нравственно-патриотического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132856"/>
            <a:ext cx="4968551" cy="39936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игровые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поисково </a:t>
            </a:r>
            <a:r>
              <a:rPr lang="ru-RU" dirty="0">
                <a:solidFill>
                  <a:schemeClr val="tx1"/>
                </a:solidFill>
              </a:rPr>
              <a:t>– исследовательские;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проблемные;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воспитывающие </a:t>
            </a:r>
            <a:r>
              <a:rPr lang="ru-RU" dirty="0">
                <a:solidFill>
                  <a:schemeClr val="tx1"/>
                </a:solidFill>
              </a:rPr>
              <a:t>ситуации;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анализ и самоанализ;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похвала</a:t>
            </a:r>
            <a:r>
              <a:rPr lang="ru-RU" dirty="0">
                <a:solidFill>
                  <a:schemeClr val="tx1"/>
                </a:solidFill>
              </a:rPr>
              <a:t>, одобрение;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пример;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обращение </a:t>
            </a:r>
            <a:r>
              <a:rPr lang="ru-RU" dirty="0">
                <a:solidFill>
                  <a:schemeClr val="tx1"/>
                </a:solidFill>
              </a:rPr>
              <a:t>к книге и к другим культурным </a:t>
            </a:r>
            <a:r>
              <a:rPr lang="ru-RU" dirty="0" smtClean="0">
                <a:solidFill>
                  <a:schemeClr val="tx1"/>
                </a:solidFill>
              </a:rPr>
              <a:t>источникам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508104" y="2854062"/>
            <a:ext cx="2959240" cy="28071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66" y="2824326"/>
            <a:ext cx="331236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4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нравственно-патриотического воспитания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448442" y="3356992"/>
            <a:ext cx="2419702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11502" y="1824306"/>
            <a:ext cx="1694052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29788" y="3364994"/>
            <a:ext cx="1728192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48442" y="1819752"/>
            <a:ext cx="216024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работ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58" y="2143116"/>
            <a:ext cx="194421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49200" y="5104586"/>
            <a:ext cx="167906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50181" y="5157192"/>
            <a:ext cx="201622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проекты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4206" y="5157192"/>
            <a:ext cx="194421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5796136" y="2738706"/>
            <a:ext cx="936104" cy="773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658293" y="2768402"/>
            <a:ext cx="0" cy="588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424386" y="2768402"/>
            <a:ext cx="1225795" cy="743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868144" y="386791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608682" y="4426260"/>
            <a:ext cx="1202820" cy="730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627784" y="4426260"/>
            <a:ext cx="1022397" cy="730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658293" y="465313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Информационные источники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endParaRPr lang="ru-RU" sz="2400" b="1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067" y="1428736"/>
            <a:ext cx="7408333" cy="469742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1.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Tambovia.ru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Тамбовия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- Путеводитель по городу Тамбову и Тамбовской области...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2.ru.wikipedia.org›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wiki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/Флаг Тамбова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tambov.gov.ru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index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».Официальные символы Тамбовской области - Панорамы Тамбова.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4.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heraldicum.ru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«Гербы России»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subjects/towns/tambov.htm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5.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images.yandex.ru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фото Тамбова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–ничто не забыто!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683568" y="1628800"/>
            <a:ext cx="3888432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Ликует, празднуя Победу,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 в зареве цветном,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параде вместе с дедом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взявшись за руки, идём.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помнит, как в лихие годы,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Родину он рвался в бой.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ради жизни и свободы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его земляк-герой.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жгли фашисты наши сёла,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Спалить хотели города…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нынче дедушка весёлый –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Минула страшная беда.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Мелькнула яркая звезда,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ней другие засияли.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не забуду никогда,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наши деды воевали!            Е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Раннева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красивые стихи к 9 мая для дошкольников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374441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8338" y="3933056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656184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«Патриотизм – это не значит только любовь к родине. Это гораздо больше. Это – сознание своей неотъемлемости от родины, неотъемлемое переживание вместе с ней ее счастливых и ее несчастных дней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Толстой.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456384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467544" y="2780928"/>
            <a:ext cx="4032448" cy="3312368"/>
          </a:xfrm>
        </p:spPr>
        <p:txBody>
          <a:bodyPr>
            <a:normAutofit fontScale="92500" lnSpcReduction="20000"/>
          </a:bodyPr>
          <a:lstStyle/>
          <a:p>
            <a:pPr marL="0" indent="354013"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нравственные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которые характеризуют развитого взрослого человека и которые способны вдохновить его на большие дела, не даны ребенку в готовом виде от рождения. Они возникают и развиваются на протяжении детства под влиянием социальных условий жизни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2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11430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Book Antiqua" pitchFamily="18" charset="0"/>
              </a:rPr>
              <a:t>Паспорт проекта</a:t>
            </a:r>
            <a:br>
              <a:rPr lang="ru-RU" sz="3200" b="1" dirty="0" smtClean="0">
                <a:solidFill>
                  <a:srgbClr val="003300"/>
                </a:solidFill>
                <a:latin typeface="Book Antiqua" pitchFamily="18" charset="0"/>
              </a:rPr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285860"/>
            <a:ext cx="7572428" cy="43577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Название учреждения: </a:t>
            </a:r>
            <a:r>
              <a:rPr lang="ru-RU" dirty="0" smtClean="0">
                <a:solidFill>
                  <a:srgbClr val="003300"/>
                </a:solidFill>
              </a:rPr>
              <a:t>МБДОУ детский сад </a:t>
            </a:r>
            <a:r>
              <a:rPr lang="ru-RU" dirty="0" smtClean="0">
                <a:solidFill>
                  <a:srgbClr val="003300"/>
                </a:solidFill>
              </a:rPr>
              <a:t>Аленушка».</a:t>
            </a:r>
            <a:endParaRPr lang="ru-RU" dirty="0" smtClean="0">
              <a:solidFill>
                <a:srgbClr val="003300"/>
              </a:solidFill>
            </a:endParaRPr>
          </a:p>
          <a:p>
            <a:r>
              <a:rPr lang="ru-RU" b="1" dirty="0" smtClean="0">
                <a:solidFill>
                  <a:srgbClr val="003300"/>
                </a:solidFill>
              </a:rPr>
              <a:t>Автор проекта: </a:t>
            </a:r>
            <a:r>
              <a:rPr lang="ru-RU" dirty="0" err="1" smtClean="0">
                <a:solidFill>
                  <a:srgbClr val="003300"/>
                </a:solidFill>
              </a:rPr>
              <a:t>Синдеева</a:t>
            </a:r>
            <a:r>
              <a:rPr lang="ru-RU" dirty="0" smtClean="0">
                <a:solidFill>
                  <a:srgbClr val="003300"/>
                </a:solidFill>
              </a:rPr>
              <a:t> Наталия Викторовна,</a:t>
            </a:r>
            <a:endParaRPr lang="ru-RU" dirty="0" smtClean="0">
              <a:solidFill>
                <a:srgbClr val="003300"/>
              </a:solidFill>
            </a:endParaRPr>
          </a:p>
          <a:p>
            <a:r>
              <a:rPr lang="ru-RU" b="1" dirty="0" smtClean="0">
                <a:solidFill>
                  <a:srgbClr val="003300"/>
                </a:solidFill>
              </a:rPr>
              <a:t>Участники проекта: </a:t>
            </a:r>
            <a:r>
              <a:rPr lang="ru-RU" dirty="0" smtClean="0">
                <a:solidFill>
                  <a:srgbClr val="003300"/>
                </a:solidFill>
              </a:rPr>
              <a:t>дети старшего дошкольного возраста, воспитатели, родители.</a:t>
            </a:r>
          </a:p>
          <a:p>
            <a:r>
              <a:rPr lang="ru-RU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Срок реализации проекта: </a:t>
            </a:r>
            <a:r>
              <a:rPr lang="ru-RU" dirty="0" smtClean="0">
                <a:solidFill>
                  <a:srgbClr val="003300"/>
                </a:solidFill>
              </a:rPr>
              <a:t>май-июль</a:t>
            </a:r>
          </a:p>
          <a:p>
            <a:r>
              <a:rPr lang="ru-RU" b="1" dirty="0" smtClean="0">
                <a:solidFill>
                  <a:srgbClr val="003300"/>
                </a:solidFill>
              </a:rPr>
              <a:t>Образовательные области: </a:t>
            </a:r>
            <a:r>
              <a:rPr lang="ru-RU" dirty="0" smtClean="0">
                <a:solidFill>
                  <a:srgbClr val="003300"/>
                </a:solidFill>
              </a:rPr>
              <a:t>Познание, Коммуникация, Социализация, Музыка, Художественное творчество.</a:t>
            </a:r>
          </a:p>
          <a:p>
            <a:r>
              <a:rPr lang="ru-RU" b="1" dirty="0" smtClean="0">
                <a:solidFill>
                  <a:srgbClr val="003300"/>
                </a:solidFill>
              </a:rPr>
              <a:t>Виды детской деятельности:</a:t>
            </a:r>
            <a:r>
              <a:rPr lang="ru-RU" dirty="0" smtClean="0">
                <a:solidFill>
                  <a:srgbClr val="003300"/>
                </a:solidFill>
              </a:rPr>
              <a:t> игровая, познавательно-исследовательская,  продуктивная,  музыкально-художественная, чтение.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43306" y="4929198"/>
            <a:ext cx="2428893" cy="144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-18000" contrast="6000"/>
          </a:blip>
          <a:srcRect/>
          <a:stretch>
            <a:fillRect/>
          </a:stretch>
        </p:blipFill>
        <p:spPr bwMode="auto">
          <a:xfrm>
            <a:off x="6429388" y="4357694"/>
            <a:ext cx="1457658" cy="170874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5000636"/>
            <a:ext cx="1336078" cy="170874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43608" y="1916832"/>
            <a:ext cx="6696744" cy="1180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9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5286412" cy="61436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3300"/>
                </a:solidFill>
              </a:rPr>
              <a:t/>
            </a:r>
            <a:br>
              <a:rPr lang="ru-RU" sz="2400" b="1" dirty="0" smtClean="0">
                <a:solidFill>
                  <a:srgbClr val="003300"/>
                </a:solidFill>
              </a:rPr>
            </a:br>
            <a:r>
              <a:rPr lang="ru-RU" sz="2400" b="1" dirty="0" smtClean="0">
                <a:solidFill>
                  <a:srgbClr val="003300"/>
                </a:solidFill>
              </a:rPr>
              <a:t/>
            </a:r>
            <a:br>
              <a:rPr lang="ru-RU" sz="2400" b="1" dirty="0" smtClean="0">
                <a:solidFill>
                  <a:srgbClr val="003300"/>
                </a:solidFill>
              </a:rPr>
            </a:br>
            <a:r>
              <a:rPr lang="ru-RU" sz="2200" b="1" dirty="0" smtClean="0">
                <a:solidFill>
                  <a:srgbClr val="003300"/>
                </a:solidFill>
              </a:rPr>
              <a:t>Цель: </a:t>
            </a:r>
            <a:r>
              <a:rPr lang="ru-RU" sz="2200" dirty="0" smtClean="0">
                <a:solidFill>
                  <a:srgbClr val="003300"/>
                </a:solidFill>
              </a:rPr>
              <a:t>формирование  нравственно-духовных и культурных качеств в развитии личности дошкольников.</a:t>
            </a:r>
            <a:r>
              <a:rPr lang="ru-RU" sz="2200" b="1" dirty="0" smtClean="0">
                <a:solidFill>
                  <a:srgbClr val="003300"/>
                </a:solidFill>
              </a:rPr>
              <a:t/>
            </a:r>
            <a:br>
              <a:rPr lang="ru-RU" sz="2200" b="1" dirty="0" smtClean="0">
                <a:solidFill>
                  <a:srgbClr val="003300"/>
                </a:solidFill>
              </a:rPr>
            </a:br>
            <a:r>
              <a:rPr lang="ru-RU" sz="2200" b="1" dirty="0" smtClean="0">
                <a:solidFill>
                  <a:srgbClr val="003300"/>
                </a:solidFill>
              </a:rPr>
              <a:t/>
            </a:r>
            <a:br>
              <a:rPr lang="ru-RU" sz="2200" b="1" dirty="0" smtClean="0">
                <a:solidFill>
                  <a:srgbClr val="003300"/>
                </a:solidFill>
              </a:rPr>
            </a:br>
            <a:r>
              <a:rPr lang="ru-RU" sz="2200" b="1" dirty="0" smtClean="0">
                <a:solidFill>
                  <a:srgbClr val="003300"/>
                </a:solidFill>
              </a:rPr>
              <a:t>Задачи: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 - приобщать детей к культурным ценностям  и историческим традициям города Тамбова, 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- формировать представления детей о красоте родного города, 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- дать информацию детям о важности активного отдыха, 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- заинтересовать детей и родителей найти и обменяться информацией об оптимально приспособленных местах для прогулок и отдыха в городе,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  - закреплять знания детей о природе родного края; </a:t>
            </a:r>
            <a:r>
              <a:rPr lang="en-US" sz="2200" dirty="0" smtClean="0">
                <a:solidFill>
                  <a:srgbClr val="003300"/>
                </a:solidFill>
              </a:rPr>
              <a:t/>
            </a:r>
            <a:br>
              <a:rPr lang="en-US" sz="2200" dirty="0" smtClean="0">
                <a:solidFill>
                  <a:srgbClr val="003300"/>
                </a:solidFill>
              </a:rPr>
            </a:br>
            <a:r>
              <a:rPr lang="ru-RU" sz="2200" dirty="0" smtClean="0">
                <a:solidFill>
                  <a:srgbClr val="003300"/>
                </a:solidFill>
              </a:rPr>
              <a:t>- расширять кругозор детей, воспитывать интерес и любовь к природе.</a:t>
            </a:r>
            <a:endParaRPr lang="ru-RU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6446" y="1571612"/>
            <a:ext cx="3084512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928670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  <a:hlinkClick r:id="rId2" action="ppaction://hlinkfile"/>
              </a:rPr>
              <a:t>Этапы работы над проектом</a:t>
            </a:r>
            <a:endParaRPr lang="ru-RU" sz="2800" dirty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0034" y="1785926"/>
            <a:ext cx="2529351" cy="2028839"/>
            <a:chOff x="0" y="1500204"/>
            <a:chExt cx="2529351" cy="202883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1500204"/>
              <a:ext cx="2529351" cy="202883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99040" y="1599244"/>
              <a:ext cx="2331271" cy="1830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solidFill>
                    <a:srgbClr val="003300"/>
                  </a:solidFill>
                </a:rPr>
                <a:t>I. </a:t>
              </a:r>
              <a:r>
                <a:rPr lang="ru-RU" sz="2600" kern="1200" dirty="0" smtClean="0">
                  <a:solidFill>
                    <a:srgbClr val="003300"/>
                  </a:solidFill>
                </a:rPr>
                <a:t>Экологическая тревога</a:t>
              </a:r>
              <a:endParaRPr lang="ru-RU" sz="2600" kern="12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86116" y="2857496"/>
            <a:ext cx="2529351" cy="2028839"/>
            <a:chOff x="2670573" y="1521629"/>
            <a:chExt cx="2529351" cy="202883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670573" y="1521629"/>
              <a:ext cx="2529351" cy="202883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769613" y="1620669"/>
              <a:ext cx="2331271" cy="1830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solidFill>
                    <a:srgbClr val="003300"/>
                  </a:solidFill>
                </a:rPr>
                <a:t>II. </a:t>
              </a:r>
              <a:r>
                <a:rPr lang="ru-RU" sz="2600" kern="1200" dirty="0" smtClean="0">
                  <a:solidFill>
                    <a:srgbClr val="003300"/>
                  </a:solidFill>
                </a:rPr>
                <a:t>Экологическая тропа</a:t>
              </a:r>
              <a:endParaRPr lang="ru-RU" sz="2600" kern="12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215074" y="3929066"/>
            <a:ext cx="2529351" cy="2028839"/>
            <a:chOff x="5320386" y="1521629"/>
            <a:chExt cx="2529351" cy="202883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20386" y="1521629"/>
              <a:ext cx="2529351" cy="202883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5419426" y="1620669"/>
              <a:ext cx="2331271" cy="1830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solidFill>
                    <a:srgbClr val="003300"/>
                  </a:solidFill>
                </a:rPr>
                <a:t>III. </a:t>
              </a:r>
              <a:r>
                <a:rPr lang="ru-RU" sz="2600" kern="1200" dirty="0" smtClean="0">
                  <a:solidFill>
                    <a:srgbClr val="003300"/>
                  </a:solidFill>
                </a:rPr>
                <a:t>Экологическая акция</a:t>
              </a:r>
              <a:endParaRPr lang="ru-RU" sz="2600" kern="1200" dirty="0">
                <a:solidFill>
                  <a:srgbClr val="003300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en-US" sz="2700" b="1" dirty="0" smtClean="0">
                <a:solidFill>
                  <a:srgbClr val="003300"/>
                </a:solidFill>
                <a:latin typeface="Book Antiqua" pitchFamily="18" charset="0"/>
              </a:rPr>
              <a:t>I. </a:t>
            </a:r>
            <a:r>
              <a:rPr lang="ru-RU" sz="2700" b="1" dirty="0" smtClean="0">
                <a:solidFill>
                  <a:srgbClr val="003300"/>
                </a:solidFill>
                <a:latin typeface="Book Antiqua" pitchFamily="18" charset="0"/>
              </a:rPr>
              <a:t>Экологическая тревога</a:t>
            </a:r>
            <a:r>
              <a:rPr lang="ru-RU" sz="2700" b="1" i="1" dirty="0" smtClean="0">
                <a:solidFill>
                  <a:srgbClr val="003300"/>
                </a:solidFill>
                <a:latin typeface="Book Antiqua" pitchFamily="18" charset="0"/>
              </a:rPr>
              <a:t>.</a:t>
            </a:r>
            <a:r>
              <a:rPr lang="en-US" sz="2700" i="1" dirty="0" smtClean="0">
                <a:latin typeface="Book Antiqua" pitchFamily="18" charset="0"/>
              </a:rPr>
              <a:t/>
            </a:r>
            <a:br>
              <a:rPr lang="en-US" sz="2700" i="1" dirty="0" smtClean="0">
                <a:latin typeface="Book Antiqua" pitchFamily="18" charset="0"/>
              </a:rPr>
            </a:br>
            <a:r>
              <a:rPr lang="ru-RU" sz="2000" b="1" dirty="0" smtClean="0"/>
              <a:t>Взаимодействие с семьёй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smtClean="0">
                <a:solidFill>
                  <a:srgbClr val="003300"/>
                </a:solidFill>
                <a:latin typeface="Book Antiqua" pitchFamily="18" charset="0"/>
              </a:rPr>
              <a:t>Проблема:</a:t>
            </a:r>
            <a:r>
              <a:rPr lang="ru-RU" sz="2000" b="1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rgbClr val="003300"/>
                </a:solidFill>
                <a:latin typeface="Book Antiqua" pitchFamily="18" charset="0"/>
              </a:rPr>
              <a:t>   Незнание родителями важности правильного выбора мест отдыха в городе, мест экологически благоприятных и приспособленных для прогулок с детьми, поверхностный интерес</a:t>
            </a:r>
            <a:r>
              <a:rPr lang="en-US" sz="2000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latin typeface="Book Antiqua" pitchFamily="18" charset="0"/>
              </a:rPr>
              <a:t>к истории города. </a:t>
            </a:r>
            <a:r>
              <a:rPr lang="ru-RU" sz="2800" dirty="0" smtClean="0">
                <a:solidFill>
                  <a:srgbClr val="003300"/>
                </a:solidFill>
              </a:rPr>
              <a:t/>
            </a:r>
            <a:br>
              <a:rPr lang="ru-RU" sz="2800" dirty="0" smtClean="0">
                <a:solidFill>
                  <a:srgbClr val="003300"/>
                </a:solidFill>
              </a:rPr>
            </a:br>
            <a:endParaRPr lang="ru-RU" sz="2800" dirty="0">
              <a:solidFill>
                <a:srgbClr val="003300"/>
              </a:solidFill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428596" y="2428868"/>
          <a:ext cx="828680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939800"/>
          </a:xfrm>
        </p:spPr>
        <p:txBody>
          <a:bodyPr>
            <a:normAutofit fontScale="90000"/>
          </a:bodyPr>
          <a:lstStyle/>
          <a:p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en-US" sz="2400" b="1" smtClean="0">
                <a:solidFill>
                  <a:srgbClr val="003300"/>
                </a:solidFill>
                <a:latin typeface="Book Antiqua" pitchFamily="18" charset="0"/>
              </a:rPr>
              <a:t>II</a:t>
            </a:r>
            <a:r>
              <a:rPr lang="ru-RU" sz="2400" b="1" smtClean="0">
                <a:solidFill>
                  <a:srgbClr val="003300"/>
                </a:solidFill>
                <a:latin typeface="Book Antiqua" pitchFamily="18" charset="0"/>
              </a:rPr>
              <a:t>. Экологическая тропа.</a:t>
            </a:r>
            <a:br>
              <a:rPr lang="ru-RU" sz="2400" b="1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2400" b="1" smtClean="0">
                <a:solidFill>
                  <a:srgbClr val="003300"/>
                </a:solidFill>
                <a:latin typeface="Book Antiqua" pitchFamily="18" charset="0"/>
              </a:rPr>
              <a:t>Целевая прогулка «Юный исследователь» </a:t>
            </a:r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ru-RU" sz="2400" smtClean="0">
                <a:latin typeface="Book Antiqua" pitchFamily="18" charset="0"/>
              </a:rPr>
              <a:t/>
            </a:r>
            <a:br>
              <a:rPr lang="ru-RU" sz="2400" smtClean="0">
                <a:latin typeface="Book Antiqua" pitchFamily="18" charset="0"/>
              </a:rPr>
            </a:br>
            <a:r>
              <a:rPr lang="ru-RU" sz="1800" smtClean="0">
                <a:solidFill>
                  <a:srgbClr val="003300"/>
                </a:solidFill>
                <a:latin typeface="Book Antiqua" pitchFamily="18" charset="0"/>
              </a:rPr>
              <a:t>Цель: приобщать детей к культурным  ценностям и историческим традициям города Тамбова, формировать представления детей о красоте родного города, заинтересовать и привлечь внимание  детей </a:t>
            </a:r>
            <a:br>
              <a:rPr lang="ru-RU" sz="180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1800" smtClean="0">
                <a:solidFill>
                  <a:srgbClr val="003300"/>
                </a:solidFill>
                <a:latin typeface="Book Antiqua" pitchFamily="18" charset="0"/>
              </a:rPr>
              <a:t>к разнообразным формам отдыха, сформировать представления о том, </a:t>
            </a:r>
            <a:br>
              <a:rPr lang="ru-RU" sz="180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1800" smtClean="0">
                <a:solidFill>
                  <a:srgbClr val="003300"/>
                </a:solidFill>
                <a:latin typeface="Book Antiqua" pitchFamily="18" charset="0"/>
              </a:rPr>
              <a:t>что прогулка – это важно для всех и для всего. 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4714884"/>
            <a:ext cx="3071834" cy="1596044"/>
          </a:xfrm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714884"/>
            <a:ext cx="3000396" cy="183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3143250"/>
            <a:ext cx="2638425" cy="15001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642918"/>
            <a:ext cx="4929222" cy="6000792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3300"/>
                </a:solidFill>
              </a:rPr>
              <a:t>Совместная деятельность</a:t>
            </a:r>
            <a:br>
              <a:rPr lang="ru-RU" sz="1600" b="1" dirty="0" smtClean="0">
                <a:solidFill>
                  <a:srgbClr val="003300"/>
                </a:solidFill>
              </a:rPr>
            </a:br>
            <a:r>
              <a:rPr lang="ru-RU" sz="1600" b="1" dirty="0" smtClean="0">
                <a:solidFill>
                  <a:srgbClr val="003300"/>
                </a:solidFill>
              </a:rPr>
              <a:t>педагога с детьми</a:t>
            </a:r>
            <a:br>
              <a:rPr lang="ru-RU" sz="1600" b="1" dirty="0" smtClean="0">
                <a:solidFill>
                  <a:srgbClr val="003300"/>
                </a:solidFill>
              </a:rPr>
            </a:br>
            <a:r>
              <a:rPr lang="ru-RU" sz="1600" i="1" dirty="0" smtClean="0">
                <a:solidFill>
                  <a:srgbClr val="003300"/>
                </a:solidFill>
                <a:hlinkClick r:id="rId2" action="ppaction://hlinkfile"/>
              </a:rPr>
              <a:t>Экскурсии по городским паркам и скверам </a:t>
            </a:r>
            <a:br>
              <a:rPr lang="ru-RU" sz="1600" i="1" dirty="0" smtClean="0">
                <a:solidFill>
                  <a:srgbClr val="003300"/>
                </a:solidFill>
                <a:hlinkClick r:id="rId2" action="ppaction://hlinkfile"/>
              </a:rPr>
            </a:br>
            <a:r>
              <a:rPr lang="ru-RU" sz="1600" i="1" dirty="0" smtClean="0">
                <a:solidFill>
                  <a:srgbClr val="003300"/>
                </a:solidFill>
                <a:hlinkClick r:id="rId2" action="ppaction://hlinkfile"/>
              </a:rPr>
              <a:t>  «Зелёный Тамбов»</a:t>
            </a:r>
            <a:r>
              <a:rPr lang="ru-RU" sz="1600" i="1" dirty="0" smtClean="0">
                <a:solidFill>
                  <a:srgbClr val="003300"/>
                </a:solidFill>
              </a:rPr>
              <a:t/>
            </a:r>
            <a:br>
              <a:rPr lang="ru-RU" sz="1600" i="1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Парки г.Тамбова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1.Южный парк: игры, наблюдения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2. Центральный городской парк культуры и отдыха: катание на аттракционах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3. Лесопарк «Дружба»: спортивные подвижные игры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4. Пионерский парк: акция «Кормушка»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5. Парк Победы: рисунки на асфальте «Мы рисуем мир» 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Скверы г.Тамбова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1.Сквер на ул. Володарского: игры на детской площадке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2.Сквер им. М.Ю. Лермонтова: чтение  любимых стихов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3.Скверы Петрова В.С. и Космодемьянской З.А.: чтение стихов о Родине 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4. Сквер </a:t>
            </a:r>
            <a:r>
              <a:rPr lang="ru-RU" sz="1600" dirty="0" err="1" smtClean="0">
                <a:solidFill>
                  <a:srgbClr val="003300"/>
                </a:solidFill>
              </a:rPr>
              <a:t>им.Г.Р.Державина</a:t>
            </a:r>
            <a:r>
              <a:rPr lang="ru-RU" sz="1600" dirty="0" smtClean="0">
                <a:solidFill>
                  <a:srgbClr val="003300"/>
                </a:solidFill>
              </a:rPr>
              <a:t>: рисование на пленэре.</a:t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5.Сквер «Театральный» : </a:t>
            </a:r>
            <a:r>
              <a:rPr lang="ru-RU" sz="1600" dirty="0" smtClean="0">
                <a:solidFill>
                  <a:srgbClr val="003300"/>
                </a:solidFill>
                <a:hlinkClick r:id="rId3" action="ppaction://hlinkpres?slideindex=1&amp;slidetitle="/>
              </a:rPr>
              <a:t>викторина «Конкурс знатоков»</a:t>
            </a:r>
            <a:r>
              <a:rPr lang="ru-RU" sz="1600" dirty="0" smtClean="0">
                <a:solidFill>
                  <a:srgbClr val="003300"/>
                </a:solidFill>
              </a:rPr>
              <a:t/>
            </a:r>
            <a:br>
              <a:rPr lang="ru-RU" sz="1600" dirty="0" smtClean="0">
                <a:solidFill>
                  <a:srgbClr val="003300"/>
                </a:solidFill>
              </a:rPr>
            </a:br>
            <a:r>
              <a:rPr lang="ru-RU" sz="1600" dirty="0" smtClean="0">
                <a:solidFill>
                  <a:srgbClr val="003300"/>
                </a:solidFill>
              </a:rPr>
              <a:t>6.Сквер «</a:t>
            </a:r>
            <a:r>
              <a:rPr lang="ru-RU" sz="1600" dirty="0" err="1" smtClean="0">
                <a:solidFill>
                  <a:srgbClr val="003300"/>
                </a:solidFill>
              </a:rPr>
              <a:t>Рассказовский</a:t>
            </a:r>
            <a:r>
              <a:rPr lang="ru-RU" sz="1600" dirty="0" smtClean="0">
                <a:solidFill>
                  <a:srgbClr val="003300"/>
                </a:solidFill>
              </a:rPr>
              <a:t>»: поэтическая страничка</a:t>
            </a:r>
            <a:br>
              <a:rPr lang="ru-RU" sz="1600" dirty="0" smtClean="0">
                <a:solidFill>
                  <a:srgbClr val="003300"/>
                </a:solidFill>
              </a:rPr>
            </a:b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214942" y="500042"/>
            <a:ext cx="3643338" cy="1928826"/>
          </a:xfrm>
        </p:spPr>
        <p:txBody>
          <a:bodyPr>
            <a:normAutofit fontScale="85000" lnSpcReduction="10000"/>
          </a:bodyPr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Взаимодействие с семьёй</a:t>
            </a:r>
            <a:endParaRPr lang="ru-RU" sz="2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         Фото рассказы родителей (обмен опытом) «Лучшие места отдыха и прогулок с детьми в любимом городе Тамбове!»</a:t>
            </a:r>
          </a:p>
          <a:p>
            <a:endParaRPr lang="ru-RU" dirty="0"/>
          </a:p>
        </p:txBody>
      </p:sp>
      <p:pic>
        <p:nvPicPr>
          <p:cNvPr id="5" name="Рисунок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143116"/>
            <a:ext cx="250031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86190"/>
            <a:ext cx="164307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214818"/>
            <a:ext cx="1762125" cy="234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003300"/>
                </a:solidFill>
                <a:latin typeface="Book Antiqua" pitchFamily="18" charset="0"/>
              </a:rPr>
              <a:t>Экскурсии по городским паркам и скверам г.Тамбова</a:t>
            </a:r>
            <a:r>
              <a:rPr lang="ru-RU" b="1" dirty="0" smtClean="0">
                <a:solidFill>
                  <a:srgbClr val="003300"/>
                </a:solidFill>
              </a:rPr>
              <a:t/>
            </a:r>
            <a:br>
              <a:rPr lang="ru-RU" b="1" dirty="0" smtClean="0">
                <a:solidFill>
                  <a:srgbClr val="003300"/>
                </a:solidFill>
              </a:rPr>
            </a:b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79" name="Содержимое 78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357813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atin typeface="Book Antiqua" pitchFamily="18" charset="0"/>
              </a:rPr>
              <a:t>Маршруты</a:t>
            </a:r>
            <a:endParaRPr lang="ru-RU" sz="24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  <a:hlinkClick r:id="rId2" action="ppaction://hlinkfile"/>
              </a:rPr>
              <a:t>Южный парк. </a:t>
            </a:r>
            <a:r>
              <a:rPr lang="ru-RU" sz="2000" dirty="0" smtClean="0">
                <a:solidFill>
                  <a:srgbClr val="003300"/>
                </a:solidFill>
              </a:rPr>
              <a:t>                                          </a:t>
            </a:r>
            <a:r>
              <a:rPr lang="ru-RU" sz="2000" dirty="0" smtClean="0">
                <a:solidFill>
                  <a:srgbClr val="003300"/>
                </a:solidFill>
                <a:hlinkClick r:id="rId3" action="ppaction://hlinkfile"/>
              </a:rPr>
              <a:t>Парк Победы </a:t>
            </a: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  <a:hlinkClick r:id="rId4" action="ppaction://hlinkfile"/>
              </a:rPr>
              <a:t>Центральный городской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  <a:hlinkClick r:id="rId4" action="ppaction://hlinkfile"/>
              </a:rPr>
              <a:t>   парк культуры и отдыха.</a:t>
            </a: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                             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                                                                    </a:t>
            </a:r>
            <a:r>
              <a:rPr lang="ru-RU" sz="2000" dirty="0" smtClean="0">
                <a:solidFill>
                  <a:srgbClr val="003300"/>
                </a:solidFill>
                <a:hlinkClick r:id="rId5" action="ppaction://hlinkfile"/>
              </a:rPr>
              <a:t>Пионерский парк</a:t>
            </a: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                                                                      </a:t>
            </a:r>
            <a:r>
              <a:rPr lang="ru-RU" sz="2000" dirty="0" smtClean="0">
                <a:solidFill>
                  <a:srgbClr val="003300"/>
                </a:solidFill>
                <a:hlinkClick r:id="rId6" action="ppaction://hlinkfile"/>
              </a:rPr>
              <a:t>Лесопарк «Дружба»</a:t>
            </a: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33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3300"/>
              </a:solidFill>
            </a:endParaRPr>
          </a:p>
        </p:txBody>
      </p:sp>
      <p:pic>
        <p:nvPicPr>
          <p:cNvPr id="80" name="Рисунок 7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5" y="2143116"/>
            <a:ext cx="1428760" cy="159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Рисунок 8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653136"/>
            <a:ext cx="1866905" cy="183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1928803"/>
            <a:ext cx="188118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3643314"/>
            <a:ext cx="1652588" cy="146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5329233"/>
            <a:ext cx="1719262" cy="131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00"/>
                </a:solidFill>
                <a:latin typeface="Book Antiqua" pitchFamily="18" charset="0"/>
              </a:rPr>
              <a:t>Скверы</a:t>
            </a:r>
            <a:r>
              <a:rPr lang="ru-RU" b="1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Book Antiqua" pitchFamily="18" charset="0"/>
              </a:rPr>
              <a:t>города Тамбова</a:t>
            </a:r>
            <a:endParaRPr lang="ru-RU" sz="2400" b="1" dirty="0">
              <a:solidFill>
                <a:srgbClr val="003300"/>
              </a:solidFill>
              <a:latin typeface="Book Antiqua" pitchFamily="18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14313" y="928688"/>
            <a:ext cx="8786843" cy="57150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800" b="1" dirty="0" smtClean="0">
                <a:solidFill>
                  <a:srgbClr val="003300"/>
                </a:solidFill>
              </a:rPr>
              <a:t>              Сквер - это небольшая природная зона, которая расположена в городской части города. Сквер можно сравнить с маленьким городским парком, садом, </a:t>
            </a:r>
            <a:br>
              <a:rPr lang="ru-RU" sz="1800" b="1" dirty="0" smtClean="0">
                <a:solidFill>
                  <a:srgbClr val="003300"/>
                </a:solidFill>
              </a:rPr>
            </a:br>
            <a:r>
              <a:rPr lang="ru-RU" sz="1800" b="1" dirty="0" smtClean="0">
                <a:solidFill>
                  <a:srgbClr val="003300"/>
                </a:solidFill>
              </a:rPr>
              <a:t>где люди могут отдохнуть от повседневных дел, погулять со своими детьми, подышать свежим воздухом, или просто провести свое время рядом с природой, не выезжая из города. В скверах можно полюбоваться разнообразными цветочными клумбами. Их стараются украсить не только цветами, </a:t>
            </a:r>
            <a:br>
              <a:rPr lang="ru-RU" sz="1800" b="1" dirty="0" smtClean="0">
                <a:solidFill>
                  <a:srgbClr val="003300"/>
                </a:solidFill>
              </a:rPr>
            </a:br>
            <a:r>
              <a:rPr lang="ru-RU" sz="1800" b="1" dirty="0" smtClean="0">
                <a:solidFill>
                  <a:srgbClr val="003300"/>
                </a:solidFill>
              </a:rPr>
              <a:t>но и цветочными конструкциями, скульптурами.</a:t>
            </a:r>
          </a:p>
          <a:p>
            <a:pPr>
              <a:buFont typeface="Arial" charset="0"/>
              <a:buNone/>
            </a:pPr>
            <a:r>
              <a:rPr lang="ru-RU" sz="1400" b="1" dirty="0" smtClean="0">
                <a:solidFill>
                  <a:srgbClr val="003300"/>
                </a:solidFill>
                <a:hlinkClick r:id="rId2" action="ppaction://hlinkfile"/>
              </a:rPr>
              <a:t>Сквер им. М.Ю. Лермонтова</a:t>
            </a:r>
            <a:r>
              <a:rPr lang="ru-RU" sz="1400" b="1" dirty="0" smtClean="0">
                <a:solidFill>
                  <a:srgbClr val="003300"/>
                </a:solidFill>
              </a:rPr>
              <a:t>  </a:t>
            </a:r>
            <a:r>
              <a:rPr lang="ru-RU" sz="1400" b="1" dirty="0" smtClean="0">
                <a:solidFill>
                  <a:srgbClr val="003300"/>
                </a:solidFill>
                <a:hlinkClick r:id="rId3" action="ppaction://hlinkfile"/>
              </a:rPr>
              <a:t> Сквер им. Космодемьянской З.А.   </a:t>
            </a:r>
            <a:r>
              <a:rPr lang="ru-RU" sz="1400" b="1" dirty="0" smtClean="0">
                <a:solidFill>
                  <a:srgbClr val="003300"/>
                </a:solidFill>
                <a:hlinkClick r:id="rId4" action="ppaction://hlinkfile"/>
              </a:rPr>
              <a:t>Сквер им. Г.Р.Державина </a:t>
            </a:r>
            <a:r>
              <a:rPr lang="ru-RU" sz="1400" b="1" dirty="0" smtClean="0">
                <a:solidFill>
                  <a:srgbClr val="003300"/>
                </a:solidFill>
                <a:hlinkClick r:id="rId3" action="ppaction://hlinkfile"/>
              </a:rPr>
              <a:t>Сквер им.Петрова</a:t>
            </a: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b="1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r>
              <a:rPr lang="ru-RU" sz="1400" b="1" dirty="0" smtClean="0">
                <a:solidFill>
                  <a:srgbClr val="003300"/>
                </a:solidFill>
                <a:hlinkClick r:id="rId5" action="ppaction://hlinkfile"/>
              </a:rPr>
              <a:t>Сквер на ул.Володарского</a:t>
            </a:r>
            <a:r>
              <a:rPr lang="ru-RU" sz="1400" b="1" dirty="0" smtClean="0">
                <a:solidFill>
                  <a:srgbClr val="003300"/>
                </a:solidFill>
              </a:rPr>
              <a:t>                             </a:t>
            </a:r>
            <a:r>
              <a:rPr lang="ru-RU" sz="1400" b="1" dirty="0" smtClean="0">
                <a:solidFill>
                  <a:srgbClr val="003300"/>
                </a:solidFill>
                <a:hlinkClick r:id="rId6" action="ppaction://hlinkfile"/>
              </a:rPr>
              <a:t> Сквер «Театральный»</a:t>
            </a:r>
            <a:r>
              <a:rPr lang="ru-RU" sz="1400" b="1" dirty="0" smtClean="0">
                <a:solidFill>
                  <a:srgbClr val="003300"/>
                </a:solidFill>
              </a:rPr>
              <a:t>                           </a:t>
            </a:r>
            <a:r>
              <a:rPr lang="ru-RU" sz="1400" b="1" dirty="0" smtClean="0">
                <a:solidFill>
                  <a:srgbClr val="003300"/>
                </a:solidFill>
                <a:hlinkClick r:id="rId7" action="ppaction://hlinkfile"/>
              </a:rPr>
              <a:t> Сквер «</a:t>
            </a:r>
            <a:r>
              <a:rPr lang="ru-RU" sz="1400" b="1" dirty="0" err="1" smtClean="0">
                <a:solidFill>
                  <a:srgbClr val="003300"/>
                </a:solidFill>
                <a:hlinkClick r:id="rId7" action="ppaction://hlinkfile"/>
              </a:rPr>
              <a:t>Рассказовский</a:t>
            </a:r>
            <a:r>
              <a:rPr lang="ru-RU" sz="1400" b="1" dirty="0" smtClean="0">
                <a:solidFill>
                  <a:srgbClr val="003300"/>
                </a:solidFill>
                <a:hlinkClick r:id="rId7" action="ppaction://hlinkfile"/>
              </a:rPr>
              <a:t>»</a:t>
            </a: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z="1400" dirty="0" smtClean="0"/>
          </a:p>
        </p:txBody>
      </p:sp>
      <p:pic>
        <p:nvPicPr>
          <p:cNvPr id="10244" name="Рисунок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8" y="3429000"/>
            <a:ext cx="1857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4625" y="3429000"/>
            <a:ext cx="20002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86375" y="3429000"/>
            <a:ext cx="17145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25" y="3429000"/>
            <a:ext cx="15001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88" y="5000625"/>
            <a:ext cx="235743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71813" y="5000625"/>
            <a:ext cx="25717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Рисунок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72188" y="5000625"/>
            <a:ext cx="25812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205</TotalTime>
  <Words>720</Words>
  <Application>Microsoft Office PowerPoint</Application>
  <PresentationFormat>Экран (4:3)</PresentationFormat>
  <Paragraphs>137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Нравственно-патриотическое воспитание дошкольников Славный город – наш Тамбов!</vt:lpstr>
      <vt:lpstr>Паспорт проекта </vt:lpstr>
      <vt:lpstr>  Цель: формирование  нравственно-духовных и культурных качеств в развитии личности дошкольников.  Задачи:  - приобщать детей к культурным ценностям  и историческим традициям города Тамбова,  - формировать представления детей о красоте родного города,  - дать информацию детям о важности активного отдыха,  - заинтересовать детей и родителей найти и обменяться информацией об оптимально приспособленных местах для прогулок и отдыха в городе,   - закреплять знания детей о природе родного края;  - расширять кругозор детей, воспитывать интерес и любовь к природе.</vt:lpstr>
      <vt:lpstr>Презентация PowerPoint</vt:lpstr>
      <vt:lpstr>    I. Экологическая тревога. Взаимодействие с семьёй Проблема:     Незнание родителями важности правильного выбора мест отдыха в городе, мест экологически благоприятных и приспособленных для прогулок с детьми, поверхностный интерес к истории города.  </vt:lpstr>
      <vt:lpstr>    II. Экологическая тропа. Целевая прогулка «Юный исследователь»   Цель: приобщать детей к культурным  ценностям и историческим традициям города Тамбова, формировать представления детей о красоте родного города, заинтересовать и привлечь внимание  детей  к разнообразным формам отдыха, сформировать представления о том,  что прогулка – это важно для всех и для всего. </vt:lpstr>
      <vt:lpstr>Совместная деятельность педагога с детьми Экскурсии по городским паркам и скверам    «Зелёный Тамбов» Парки г.Тамбова 1.Южный парк: игры, наблюдения 2. Центральный городской парк культуры и отдыха: катание на аттракционах 3. Лесопарк «Дружба»: спортивные подвижные игры 4. Пионерский парк: акция «Кормушка» 5. Парк Победы: рисунки на асфальте «Мы рисуем мир»  Скверы г.Тамбова 1.Сквер на ул. Володарского: игры на детской площадке 2.Сквер им. М.Ю. Лермонтова: чтение  любимых стихов 3.Скверы Петрова В.С. и Космодемьянской З.А.: чтение стихов о Родине  4. Сквер им.Г.Р.Державина: рисование на пленэре. 5.Сквер «Театральный» : викторина «Конкурс знатоков» 6.Сквер «Рассказовский»: поэтическая страничка </vt:lpstr>
      <vt:lpstr>  Экскурсии по городским паркам и скверам г.Тамбова </vt:lpstr>
      <vt:lpstr>Скверы города Тамбова</vt:lpstr>
      <vt:lpstr>       III. Экологическая акция  «Сделаем Тамбов ещё краше»      </vt:lpstr>
      <vt:lpstr> Совместная деятельность педагога с детьми.  Организация познавательно-исследовательской деятельности  по двум взаимосвязанным  направлениям:  </vt:lpstr>
      <vt:lpstr>Взаимодействие с семьёй</vt:lpstr>
      <vt:lpstr>Презентация PowerPoint</vt:lpstr>
      <vt:lpstr>Презентация PowerPoint</vt:lpstr>
      <vt:lpstr>Методы нравственно-патриотического воспитания</vt:lpstr>
      <vt:lpstr>Формы нравственно-патриотического воспитания</vt:lpstr>
      <vt:lpstr>Информационные источники </vt:lpstr>
      <vt:lpstr>Никто не забыт –ничто не забыто!</vt:lpstr>
      <vt:lpstr>«Патриотизм – это не значит только любовь к родине. Это гораздо больше. Это – сознание своей неотъемлемости от родины, неотъемлемое переживание вместе с ней ее счастливых и ее несчастных дней»                                                                                                  А. Н. Толстой.</vt:lpstr>
      <vt:lpstr>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Нравственно-патриотическое воспитание дошкольников</dc:title>
  <dc:creator>compdoc24.ru</dc:creator>
  <cp:lastModifiedBy>sindeew.dimon@mail.ru</cp:lastModifiedBy>
  <cp:revision>50</cp:revision>
  <dcterms:created xsi:type="dcterms:W3CDTF">2021-04-24T06:40:04Z</dcterms:created>
  <dcterms:modified xsi:type="dcterms:W3CDTF">2022-01-27T13:03:50Z</dcterms:modified>
</cp:coreProperties>
</file>