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5"/>
  </p:notesMasterIdLst>
  <p:sldIdLst>
    <p:sldId id="256" r:id="rId2"/>
    <p:sldId id="257" r:id="rId3"/>
    <p:sldId id="301" r:id="rId4"/>
    <p:sldId id="258" r:id="rId5"/>
    <p:sldId id="271" r:id="rId6"/>
    <p:sldId id="259" r:id="rId7"/>
    <p:sldId id="260" r:id="rId8"/>
    <p:sldId id="264" r:id="rId9"/>
    <p:sldId id="266" r:id="rId10"/>
    <p:sldId id="267" r:id="rId11"/>
    <p:sldId id="269" r:id="rId12"/>
    <p:sldId id="292" r:id="rId13"/>
    <p:sldId id="270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7958F-DB36-4E54-AB39-08A22C0F7F07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B5E44-E2B5-4A95-BD7E-67B00F598A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802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B5E44-E2B5-4A95-BD7E-67B00F598AC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B5E44-E2B5-4A95-BD7E-67B00F598AC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Проект </a:t>
            </a:r>
            <a:br>
              <a:rPr lang="ru-RU" b="1" dirty="0" smtClean="0"/>
            </a:br>
            <a:r>
              <a:rPr lang="ru-RU" b="1" dirty="0" smtClean="0"/>
              <a:t>«</a:t>
            </a:r>
            <a:r>
              <a:rPr lang="ru-RU" dirty="0" smtClean="0"/>
              <a:t>Скоро в школу</a:t>
            </a:r>
            <a:r>
              <a:rPr lang="ru-RU" b="1" dirty="0" smtClean="0"/>
              <a:t>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4714884"/>
            <a:ext cx="3857652" cy="1928826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 Разработала воспитатель:</a:t>
            </a:r>
          </a:p>
          <a:p>
            <a:pPr algn="r"/>
            <a:r>
              <a:rPr lang="ru-RU" dirty="0" smtClean="0"/>
              <a:t>Соломатина М.В</a:t>
            </a:r>
            <a:endParaRPr lang="ru-RU" dirty="0" smtClean="0"/>
          </a:p>
          <a:p>
            <a:r>
              <a:rPr lang="ru-RU" dirty="0" smtClean="0"/>
              <a:t>                   </a:t>
            </a:r>
          </a:p>
          <a:p>
            <a:endParaRPr lang="ru-RU" dirty="0"/>
          </a:p>
        </p:txBody>
      </p:sp>
      <p:pic>
        <p:nvPicPr>
          <p:cNvPr id="1026" name="Picture 2" descr="C:\Users\20AF~1\AppData\Local\Temp\Rar$DI04.857\первоклаш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613607"/>
            <a:ext cx="6143636" cy="52443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28670"/>
          </a:xfrm>
        </p:spPr>
        <p:txBody>
          <a:bodyPr/>
          <a:lstStyle/>
          <a:p>
            <a:r>
              <a:rPr lang="ru-RU" b="1" dirty="0" smtClean="0"/>
              <a:t>II Этап (Февраль  – Апрель </a:t>
            </a:r>
            <a:r>
              <a:rPr lang="ru-RU" b="1" dirty="0" smtClean="0"/>
              <a:t>2022г</a:t>
            </a:r>
            <a:r>
              <a:rPr lang="ru-RU" b="1" dirty="0" smtClean="0"/>
              <a:t>.)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715436" cy="5445256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ru-RU" b="1" dirty="0" smtClean="0"/>
          </a:p>
          <a:p>
            <a:pPr>
              <a:buNone/>
            </a:pPr>
            <a:r>
              <a:rPr lang="ru-RU" sz="8000" i="1" dirty="0" smtClean="0"/>
              <a:t>Основной</a:t>
            </a:r>
            <a:endParaRPr lang="ru-RU" sz="8000" dirty="0" smtClean="0"/>
          </a:p>
          <a:p>
            <a:pPr>
              <a:buNone/>
            </a:pPr>
            <a:r>
              <a:rPr lang="ru-RU" sz="8000" dirty="0" smtClean="0"/>
              <a:t>Цель: осуществление образовательной деятельности по реализации проекта.</a:t>
            </a:r>
          </a:p>
          <a:p>
            <a:r>
              <a:rPr lang="ru-RU" sz="8000" dirty="0" smtClean="0"/>
              <a:t>- определение уровня психологической готовности детей к школе;</a:t>
            </a:r>
          </a:p>
          <a:p>
            <a:r>
              <a:rPr lang="ru-RU" sz="8000" dirty="0" smtClean="0"/>
              <a:t>- укрепление материально- технической базы в ДОО и построение соответствующей развивающей среды;</a:t>
            </a:r>
          </a:p>
          <a:p>
            <a:r>
              <a:rPr lang="ru-RU" sz="8000" dirty="0" smtClean="0"/>
              <a:t>беседы с детьми;</a:t>
            </a:r>
          </a:p>
          <a:p>
            <a:r>
              <a:rPr lang="ru-RU" sz="8000" dirty="0" smtClean="0"/>
              <a:t>- индивидуальные консультации-практикумы для родителей;</a:t>
            </a:r>
          </a:p>
          <a:p>
            <a:r>
              <a:rPr lang="ru-RU" sz="8000" dirty="0" smtClean="0"/>
              <a:t>развивающая  работа с детьми, испытывающими временные трудности в развитии основных познавательных  процессов;</a:t>
            </a:r>
          </a:p>
          <a:p>
            <a:r>
              <a:rPr lang="ru-RU" sz="8000" dirty="0" smtClean="0"/>
              <a:t>- развивающая  работа, направленная на личностное развитие ребёнка (мотивационная готовность к школе,  развитие умения взаимодействия со сверстниками и взрослыми в новой социальной ситуации);</a:t>
            </a:r>
          </a:p>
          <a:p>
            <a:r>
              <a:rPr lang="ru-RU" sz="8000" dirty="0" smtClean="0"/>
              <a:t>- встреча с учителями начальных классов;</a:t>
            </a:r>
          </a:p>
          <a:p>
            <a:r>
              <a:rPr lang="ru-RU" sz="8000" dirty="0" smtClean="0"/>
              <a:t>- родительские собрания;</a:t>
            </a:r>
          </a:p>
          <a:p>
            <a:r>
              <a:rPr lang="ru-RU" sz="8000" dirty="0" smtClean="0"/>
              <a:t>- изготовление памяток, рекомендаций для родителей и педагогов;</a:t>
            </a:r>
          </a:p>
          <a:p>
            <a:r>
              <a:rPr lang="ru-RU" sz="8000" dirty="0" smtClean="0"/>
              <a:t>- показательные занятия для  учителей начальных классов с последующим анализом.</a:t>
            </a:r>
          </a:p>
          <a:p>
            <a:pPr marL="457200" indent="-457200">
              <a:buFont typeface="+mj-lt"/>
              <a:buAutoNum type="arabicPeriod"/>
            </a:pPr>
            <a:endParaRPr lang="ru-RU" sz="8000" dirty="0" smtClean="0"/>
          </a:p>
          <a:p>
            <a:pPr marL="457200" indent="-457200">
              <a:buFont typeface="+mj-lt"/>
              <a:buAutoNum type="arabicPeriod"/>
            </a:pPr>
            <a:endParaRPr lang="ru-RU" sz="8000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2984"/>
          </a:xfrm>
        </p:spPr>
        <p:txBody>
          <a:bodyPr/>
          <a:lstStyle/>
          <a:p>
            <a:r>
              <a:rPr lang="ru-RU" b="1" dirty="0" smtClean="0"/>
              <a:t>III Этап (Май </a:t>
            </a:r>
            <a:r>
              <a:rPr lang="ru-RU" b="1" dirty="0" smtClean="0"/>
              <a:t>2022г</a:t>
            </a:r>
            <a:r>
              <a:rPr lang="ru-RU" b="1" dirty="0" smtClean="0"/>
              <a:t>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14356"/>
            <a:ext cx="8501122" cy="56436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i="1" dirty="0" smtClean="0"/>
              <a:t>Итоговый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Цель: подведение итогов реализации проекта.</a:t>
            </a:r>
          </a:p>
          <a:p>
            <a:r>
              <a:rPr lang="ru-RU" sz="2000" dirty="0" smtClean="0"/>
              <a:t>Включает в себя реализацию следующих направлений деятельности:</a:t>
            </a:r>
          </a:p>
          <a:p>
            <a:r>
              <a:rPr lang="ru-RU" sz="2000" dirty="0" smtClean="0"/>
              <a:t>- оценка эффективности реализации проекта;</a:t>
            </a:r>
          </a:p>
          <a:p>
            <a:r>
              <a:rPr lang="ru-RU" sz="2000" dirty="0" smtClean="0"/>
              <a:t>- определение проблем, препятствующих достижению ожидаемого результата;</a:t>
            </a:r>
          </a:p>
          <a:p>
            <a:r>
              <a:rPr lang="ru-RU" sz="2000" dirty="0" smtClean="0"/>
              <a:t>- Проводя работу по  проекту «Скоро в школу» в период с Января – Май </a:t>
            </a:r>
            <a:r>
              <a:rPr lang="ru-RU" sz="2000" dirty="0" smtClean="0"/>
              <a:t>2022 </a:t>
            </a:r>
            <a:r>
              <a:rPr lang="ru-RU" sz="2000" dirty="0" smtClean="0"/>
              <a:t>года можно сделать следующие выводы</a:t>
            </a:r>
            <a:r>
              <a:rPr lang="ru-RU" sz="2000" dirty="0" smtClean="0"/>
              <a:t>:</a:t>
            </a:r>
          </a:p>
          <a:p>
            <a:endParaRPr lang="ru-RU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543800" cy="571504"/>
          </a:xfrm>
        </p:spPr>
        <p:txBody>
          <a:bodyPr/>
          <a:lstStyle/>
          <a:p>
            <a:pPr algn="ctr"/>
            <a:r>
              <a:rPr lang="ru-RU" dirty="0" smtClean="0"/>
              <a:t>Рисование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2123728" y="836712"/>
            <a:ext cx="4086252" cy="571504"/>
          </a:xfrm>
        </p:spPr>
        <p:txBody>
          <a:bodyPr/>
          <a:lstStyle/>
          <a:p>
            <a:pPr algn="ctr"/>
            <a:r>
              <a:rPr lang="ru-RU" dirty="0" smtClean="0"/>
              <a:t>«Я в школе»</a:t>
            </a:r>
            <a:endParaRPr lang="ru-RU" dirty="0"/>
          </a:p>
        </p:txBody>
      </p:sp>
      <p:pic>
        <p:nvPicPr>
          <p:cNvPr id="4099" name="Picture 3" descr="C:\Users\asus\Desktop\20180522\P1030799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556792"/>
            <a:ext cx="4214812" cy="471490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91264" cy="618822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                 Спасибо за внимание!</a:t>
            </a:r>
            <a:endParaRPr lang="ru-RU" sz="4000" dirty="0"/>
          </a:p>
        </p:txBody>
      </p:sp>
      <p:pic>
        <p:nvPicPr>
          <p:cNvPr id="4099" name="Picture 3" descr="G:\картинки\рюкзак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628800"/>
            <a:ext cx="6715172" cy="47291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картинки\ученик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071810"/>
            <a:ext cx="5072098" cy="342902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27000" h="127000" prst="coolSlant"/>
            <a:bevelB w="127000" h="127000" prst="artDeco"/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686800" cy="838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686800" cy="3357586"/>
          </a:xfrm>
        </p:spPr>
        <p:txBody>
          <a:bodyPr/>
          <a:lstStyle/>
          <a:p>
            <a:r>
              <a:rPr lang="ru-RU" dirty="0" smtClean="0"/>
              <a:t> «Быть готовым к школе – не значит уметь читать, писать и считать. </a:t>
            </a:r>
          </a:p>
          <a:p>
            <a:r>
              <a:rPr lang="ru-RU" dirty="0" smtClean="0"/>
              <a:t> Быть готовым к школе – значит быть готовым всему этому научиться». </a:t>
            </a:r>
          </a:p>
          <a:p>
            <a:pPr algn="r"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dirty="0" err="1" smtClean="0"/>
              <a:t>Венгер</a:t>
            </a:r>
            <a:r>
              <a:rPr lang="ru-RU" dirty="0" smtClean="0"/>
              <a:t> Л.А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7500990" cy="642942"/>
          </a:xfr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                 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О проекте: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186766" cy="5473844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Тип проекта :</a:t>
            </a:r>
            <a:r>
              <a:rPr lang="ru-RU" dirty="0" smtClean="0"/>
              <a:t>познавательно- творческий.</a:t>
            </a:r>
          </a:p>
          <a:p>
            <a:r>
              <a:rPr lang="ru-RU" b="1" dirty="0" smtClean="0"/>
              <a:t>Вид проекта</a:t>
            </a:r>
            <a:r>
              <a:rPr lang="ru-RU" dirty="0" smtClean="0"/>
              <a:t> : Долгосрочный</a:t>
            </a:r>
          </a:p>
          <a:p>
            <a:r>
              <a:rPr lang="ru-RU" b="1" dirty="0" smtClean="0"/>
              <a:t>По числу участников</a:t>
            </a:r>
            <a:r>
              <a:rPr lang="ru-RU" dirty="0" smtClean="0"/>
              <a:t>: групповой.</a:t>
            </a:r>
          </a:p>
          <a:p>
            <a:r>
              <a:rPr lang="ru-RU" b="1" dirty="0" smtClean="0"/>
              <a:t>Возраст детей</a:t>
            </a:r>
            <a:r>
              <a:rPr lang="ru-RU" dirty="0" smtClean="0"/>
              <a:t>: подготовительная группа  (6 – 7лет). </a:t>
            </a:r>
          </a:p>
          <a:p>
            <a:r>
              <a:rPr lang="ru-RU" b="1" dirty="0" smtClean="0"/>
              <a:t>Срок реализации проекта :  </a:t>
            </a:r>
            <a:r>
              <a:rPr lang="ru-RU" dirty="0" smtClean="0"/>
              <a:t>Январь  – май </a:t>
            </a:r>
            <a:r>
              <a:rPr lang="ru-RU" dirty="0" smtClean="0"/>
              <a:t>2022 </a:t>
            </a:r>
            <a:r>
              <a:rPr lang="ru-RU" dirty="0" smtClean="0"/>
              <a:t>г.</a:t>
            </a:r>
          </a:p>
          <a:p>
            <a:r>
              <a:rPr lang="ru-RU" b="1" dirty="0" smtClean="0"/>
              <a:t>Участники проекта: </a:t>
            </a:r>
            <a:r>
              <a:rPr lang="ru-RU" dirty="0" smtClean="0"/>
              <a:t>Дети подготовительной группы , воспитатели, </a:t>
            </a:r>
            <a:r>
              <a:rPr lang="ru-RU" dirty="0" smtClean="0"/>
              <a:t>педагог-психолог, родители</a:t>
            </a:r>
            <a:r>
              <a:rPr lang="ru-RU" dirty="0" smtClean="0"/>
              <a:t>, учитель-логопед.</a:t>
            </a:r>
          </a:p>
          <a:p>
            <a:r>
              <a:rPr lang="ru-RU" b="1" dirty="0" smtClean="0"/>
              <a:t>Формы организации деятельности:</a:t>
            </a:r>
          </a:p>
          <a:p>
            <a:pPr>
              <a:buNone/>
            </a:pPr>
            <a:r>
              <a:rPr lang="ru-RU" dirty="0" smtClean="0"/>
              <a:t>1. Организованная  образовательная деятельность с детьми.</a:t>
            </a:r>
          </a:p>
          <a:p>
            <a:pPr>
              <a:buNone/>
            </a:pPr>
            <a:r>
              <a:rPr lang="ru-RU" dirty="0" smtClean="0"/>
              <a:t>2. Совместная деятельность ребенка со взрослыми.</a:t>
            </a:r>
          </a:p>
          <a:p>
            <a:pPr>
              <a:buNone/>
            </a:pPr>
            <a:r>
              <a:rPr lang="ru-RU" dirty="0" smtClean="0"/>
              <a:t>3. Самостоятельная деятельность детей.</a:t>
            </a:r>
          </a:p>
          <a:p>
            <a:pPr>
              <a:buNone/>
            </a:pPr>
            <a:r>
              <a:rPr lang="ru-RU" dirty="0" smtClean="0"/>
              <a:t>4. Интерактивная работа с родителями.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1442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Актуальность проекта.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857232"/>
            <a:ext cx="8072494" cy="60007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 Подготовка к </a:t>
            </a:r>
            <a:r>
              <a:rPr lang="ru-RU" b="1" dirty="0" smtClean="0"/>
              <a:t>школе</a:t>
            </a:r>
            <a:r>
              <a:rPr lang="ru-RU" dirty="0" smtClean="0"/>
              <a:t> – сложный период в жизни </a:t>
            </a:r>
            <a:r>
              <a:rPr lang="ru-RU" b="1" dirty="0" smtClean="0"/>
              <a:t>дошкольника</a:t>
            </a:r>
            <a:r>
              <a:rPr lang="ru-RU" dirty="0" smtClean="0"/>
              <a:t>. Поступление в </a:t>
            </a:r>
            <a:r>
              <a:rPr lang="ru-RU" b="1" dirty="0" smtClean="0"/>
              <a:t>школу</a:t>
            </a:r>
            <a:r>
              <a:rPr lang="ru-RU" dirty="0" smtClean="0"/>
              <a:t> и начальный период обучения вызывают перестройку образа жизни и деятельности ребенка. Маленький человек находится в состоянии </a:t>
            </a:r>
            <a:r>
              <a:rPr lang="ru-RU" u="sng" dirty="0" smtClean="0"/>
              <a:t>ожидания</a:t>
            </a:r>
            <a:r>
              <a:rPr lang="ru-RU" dirty="0" smtClean="0"/>
              <a:t>: предстоит что-то очень значительное и притягательное, но пока еще неопределенное. Весь уклад жизни ребенка меняется радикально (режим, смена общения со взрослыми и сверстниками, увеличение объема интеллектуальной нагрузки).</a:t>
            </a:r>
          </a:p>
          <a:p>
            <a:pPr algn="just"/>
            <a:r>
              <a:rPr lang="ru-RU" dirty="0" smtClean="0"/>
              <a:t>Отношение ребенка к </a:t>
            </a:r>
            <a:r>
              <a:rPr lang="ru-RU" b="1" dirty="0" smtClean="0"/>
              <a:t>школе формируется до того</a:t>
            </a:r>
            <a:r>
              <a:rPr lang="ru-RU" dirty="0" smtClean="0"/>
              <a:t>, как он в нее </a:t>
            </a:r>
            <a:r>
              <a:rPr lang="ru-RU" b="1" dirty="0" smtClean="0"/>
              <a:t>пойдет</a:t>
            </a:r>
            <a:r>
              <a:rPr lang="ru-RU" dirty="0" smtClean="0"/>
              <a:t>. И здесь важную роль играет </a:t>
            </a:r>
            <a:r>
              <a:rPr lang="ru-RU" b="1" dirty="0" smtClean="0"/>
              <a:t>информация о школе</a:t>
            </a:r>
            <a:r>
              <a:rPr lang="ru-RU" dirty="0" smtClean="0"/>
              <a:t> и способ ее подачи со стороны родителей и воспитателей детского сада. Многие родители стараются создать эмоционально привлекательный образ </a:t>
            </a:r>
            <a:r>
              <a:rPr lang="ru-RU" b="1" dirty="0" smtClean="0"/>
              <a:t>школы</a:t>
            </a:r>
            <a:r>
              <a:rPr lang="ru-RU" dirty="0" smtClean="0"/>
              <a:t>: </a:t>
            </a:r>
            <a:r>
              <a:rPr lang="ru-RU" i="1" dirty="0" smtClean="0"/>
              <a:t>«Ты у нас отличником будешь»</a:t>
            </a:r>
            <a:r>
              <a:rPr lang="ru-RU" dirty="0" smtClean="0"/>
              <a:t>, </a:t>
            </a:r>
            <a:r>
              <a:rPr lang="ru-RU" i="1" dirty="0" smtClean="0"/>
              <a:t>«У тебя появятся новые друзья»</a:t>
            </a:r>
            <a:r>
              <a:rPr lang="ru-RU" dirty="0" smtClean="0"/>
              <a:t>, </a:t>
            </a:r>
            <a:r>
              <a:rPr lang="ru-RU" i="1" dirty="0" smtClean="0"/>
              <a:t>«Учителя любят таких умненьких, как ты»</a:t>
            </a:r>
            <a:r>
              <a:rPr lang="ru-RU" dirty="0" smtClean="0"/>
              <a:t>. Взрослые полагают, что тем самым они прививают ребенку заинтересованное отношение к </a:t>
            </a:r>
            <a:r>
              <a:rPr lang="ru-RU" b="1" dirty="0" smtClean="0"/>
              <a:t>школе</a:t>
            </a:r>
            <a:r>
              <a:rPr lang="ru-RU" dirty="0" smtClean="0"/>
              <a:t>. В действительности же ребенок, настроенный на радостную увлекательную деятельность, испытав даже незначительные, негативные эмоции </a:t>
            </a:r>
            <a:r>
              <a:rPr lang="ru-RU" i="1" dirty="0" smtClean="0"/>
              <a:t>(обиду, ревность, зависть, досаду)</a:t>
            </a:r>
            <a:r>
              <a:rPr lang="ru-RU" dirty="0" smtClean="0"/>
              <a:t> может надолго потерять интерес к учебе. Причин для подобных эмоций </a:t>
            </a:r>
            <a:r>
              <a:rPr lang="ru-RU" b="1" dirty="0" smtClean="0"/>
              <a:t>школа</a:t>
            </a:r>
            <a:r>
              <a:rPr lang="ru-RU" dirty="0" smtClean="0"/>
              <a:t> предоставляет </a:t>
            </a:r>
            <a:r>
              <a:rPr lang="ru-RU" u="sng" dirty="0" smtClean="0"/>
              <a:t>предостаточно</a:t>
            </a:r>
            <a:r>
              <a:rPr lang="ru-RU" dirty="0" smtClean="0"/>
              <a:t>: неудачи на фоне кажущейся всеобщей успешности, трудности в поиске друзей среди одноклассников, расхождение оценки учителя и привычной родительской похвалы и др.</a:t>
            </a:r>
          </a:p>
          <a:p>
            <a:pPr algn="just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4294967295"/>
          </p:nvPr>
        </p:nvSpPr>
        <p:spPr>
          <a:xfrm>
            <a:off x="428596" y="357166"/>
            <a:ext cx="8215370" cy="621510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000" dirty="0" smtClean="0"/>
              <a:t>Ряд авторов подчеркивает необходимость воспитания положительного отношения к </a:t>
            </a:r>
            <a:r>
              <a:rPr lang="ru-RU" sz="3000" b="1" dirty="0" smtClean="0"/>
              <a:t>школе</a:t>
            </a:r>
            <a:r>
              <a:rPr lang="ru-RU" sz="3000" dirty="0" smtClean="0"/>
              <a:t>, как условие успешного обучения в дальнейшем (Я. А. Коменский, Дж. Локк, Ж. Ж. Руссо, И. Г. Песталоцци, Н. А. Добролюбов, К. Д. Ушинский, А. С. Симонович, Е. И. </a:t>
            </a:r>
            <a:r>
              <a:rPr lang="ru-RU" sz="3000" dirty="0" err="1" smtClean="0"/>
              <a:t>Водовозова</a:t>
            </a:r>
            <a:r>
              <a:rPr lang="ru-RU" sz="3000" dirty="0" smtClean="0"/>
              <a:t>, А. С. Макаренко). Да и практика сегодня нацелена в основном на интеллектуальную подготовку детей к </a:t>
            </a:r>
            <a:r>
              <a:rPr lang="ru-RU" sz="3000" b="1" dirty="0" smtClean="0"/>
              <a:t>школе</a:t>
            </a:r>
            <a:r>
              <a:rPr lang="ru-RU" sz="3000" dirty="0" smtClean="0"/>
              <a:t> и мало внимания уделяет формированию </a:t>
            </a:r>
            <a:r>
              <a:rPr lang="ru-RU" sz="3000" i="1" dirty="0" smtClean="0"/>
              <a:t>«внутренней позиции </a:t>
            </a:r>
            <a:r>
              <a:rPr lang="ru-RU" sz="3000" b="1" i="1" dirty="0" smtClean="0"/>
              <a:t>школьника</a:t>
            </a:r>
            <a:r>
              <a:rPr lang="ru-RU" sz="3000" i="1" dirty="0" smtClean="0"/>
              <a:t>»</a:t>
            </a:r>
            <a:r>
              <a:rPr lang="ru-RU" sz="3000" dirty="0" smtClean="0"/>
              <a:t>.</a:t>
            </a:r>
          </a:p>
          <a:p>
            <a:pPr algn="just"/>
            <a:r>
              <a:rPr lang="ru-RU" sz="3000" dirty="0" smtClean="0"/>
              <a:t>Следовательно, теоретический анализ литературы и данные практики убедили нас в проведении целенаправленной работы по воспитанию положительного отношения к </a:t>
            </a:r>
            <a:r>
              <a:rPr lang="ru-RU" sz="3000" b="1" dirty="0" smtClean="0"/>
              <a:t>школе</a:t>
            </a:r>
            <a:r>
              <a:rPr lang="ru-RU" sz="3000" dirty="0" smtClean="0"/>
              <a:t> у детей подготовительной группы с помощью разнообразных форм и методов работы, через создание предметно – развивающей среды, через педагогическое просвещение родителей, взаимодействие с учителями начальных классов.</a:t>
            </a:r>
          </a:p>
          <a:p>
            <a:pPr algn="just"/>
            <a:r>
              <a:rPr lang="ru-RU" sz="3000" dirty="0" smtClean="0"/>
              <a:t>Таким образом, все это может быть отражено долгосрочном </a:t>
            </a:r>
            <a:r>
              <a:rPr lang="ru-RU" sz="3000" b="1" dirty="0" smtClean="0"/>
              <a:t>проекте </a:t>
            </a:r>
            <a:r>
              <a:rPr lang="ru-RU" sz="3000" i="1" dirty="0" smtClean="0"/>
              <a:t>«</a:t>
            </a:r>
            <a:r>
              <a:rPr lang="ru-RU" sz="3000" b="1" i="1" dirty="0" smtClean="0"/>
              <a:t>Скоро в школу я пойду</a:t>
            </a:r>
            <a:r>
              <a:rPr lang="ru-RU" sz="3000" i="1" dirty="0" smtClean="0"/>
              <a:t>!»</a:t>
            </a:r>
            <a:r>
              <a:rPr lang="ru-RU" sz="3000" dirty="0" smtClean="0"/>
              <a:t>. </a:t>
            </a:r>
            <a:r>
              <a:rPr lang="ru-RU" sz="3000" b="1" dirty="0" smtClean="0"/>
              <a:t>Проекты школьной</a:t>
            </a:r>
            <a:r>
              <a:rPr lang="ru-RU" sz="3000" dirty="0" smtClean="0"/>
              <a:t> направленности способствуют повышению социальной и познавательной активности детей, целенаправленному формированию у них интегративных качеств, необходимых для успешного включения детей в </a:t>
            </a:r>
            <a:r>
              <a:rPr lang="ru-RU" sz="3000" b="1" dirty="0" smtClean="0"/>
              <a:t>школьную жизнь</a:t>
            </a:r>
            <a:r>
              <a:rPr lang="ru-RU" sz="3000" dirty="0" smtClean="0"/>
              <a:t>.</a:t>
            </a:r>
          </a:p>
          <a:p>
            <a:endParaRPr lang="ru-RU" dirty="0"/>
          </a:p>
        </p:txBody>
      </p:sp>
      <p:pic>
        <p:nvPicPr>
          <p:cNvPr id="8" name="Picture 2" descr="G:\картинки\буратино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5214950"/>
            <a:ext cx="1857388" cy="1500198"/>
          </a:xfrm>
          <a:prstGeom prst="rect">
            <a:avLst/>
          </a:prstGeom>
          <a:noFill/>
        </p:spPr>
      </p:pic>
      <p:pic>
        <p:nvPicPr>
          <p:cNvPr id="4" name="Picture 2" descr="G:\картинки\буратино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8978" y="5367350"/>
            <a:ext cx="1857388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Цель проекта.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5259530"/>
          </a:xfrm>
        </p:spPr>
        <p:txBody>
          <a:bodyPr>
            <a:normAutofit/>
          </a:bodyPr>
          <a:lstStyle/>
          <a:p>
            <a:r>
              <a:rPr lang="ru-RU" dirty="0" smtClean="0"/>
              <a:t>Формирование «внутренней позиции школьника» у детей подготовительной группы с привлечением участников образовательного процесса для реализации ФГОС ДО.</a:t>
            </a:r>
            <a:endParaRPr lang="ru-RU" dirty="0"/>
          </a:p>
        </p:txBody>
      </p:sp>
      <p:pic>
        <p:nvPicPr>
          <p:cNvPr id="1026" name="Picture 2" descr="C:\Users\Парадиз\Desktop\проект будущий первоклассник\журнал скоров школу\7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3286124"/>
            <a:ext cx="4500594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Задачи проекта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000108"/>
            <a:ext cx="8501122" cy="585789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Задачи</a:t>
            </a:r>
            <a:endParaRPr lang="ru-RU" dirty="0" smtClean="0"/>
          </a:p>
          <a:p>
            <a:r>
              <a:rPr lang="ru-RU" b="1" dirty="0" smtClean="0"/>
              <a:t>Образовательные: </a:t>
            </a:r>
            <a:endParaRPr lang="ru-RU" dirty="0" smtClean="0"/>
          </a:p>
          <a:p>
            <a:r>
              <a:rPr lang="ru-RU" dirty="0" smtClean="0"/>
              <a:t>- формирование положительной учебной мотивации;</a:t>
            </a:r>
          </a:p>
          <a:p>
            <a:r>
              <a:rPr lang="ru-RU" dirty="0" smtClean="0"/>
              <a:t>- формировать представления детей о школе и её значении;</a:t>
            </a:r>
          </a:p>
          <a:p>
            <a:r>
              <a:rPr lang="ru-RU" dirty="0" smtClean="0"/>
              <a:t>- активизировать словарный запас, развивать выразительностью речи, средствами вербального и невербального общения;</a:t>
            </a:r>
          </a:p>
          <a:p>
            <a:r>
              <a:rPr lang="ru-RU" dirty="0" smtClean="0"/>
              <a:t>- предупреждение и снятие тревожности и страха перед школой; </a:t>
            </a:r>
          </a:p>
          <a:p>
            <a:r>
              <a:rPr lang="ru-RU" dirty="0" err="1" smtClean="0"/>
              <a:t>психо-эмоционального</a:t>
            </a:r>
            <a:r>
              <a:rPr lang="ru-RU" dirty="0" smtClean="0"/>
              <a:t> развития ребенка и коррекции речевых нарушений.</a:t>
            </a:r>
          </a:p>
          <a:p>
            <a:r>
              <a:rPr lang="ru-RU" b="1" dirty="0" smtClean="0"/>
              <a:t>Развивающие:</a:t>
            </a:r>
            <a:endParaRPr lang="ru-RU" dirty="0" smtClean="0"/>
          </a:p>
          <a:p>
            <a:r>
              <a:rPr lang="ru-RU" dirty="0" smtClean="0"/>
              <a:t>-развивать основные психические процессы, необходимые для успешного обучения в школе (внимание, память, мышление и т.д.);</a:t>
            </a:r>
          </a:p>
          <a:p>
            <a:r>
              <a:rPr lang="ru-RU" dirty="0" smtClean="0"/>
              <a:t>-развитие творчески активной личности, развитию навыков общения, работы в коллективе;</a:t>
            </a:r>
          </a:p>
          <a:p>
            <a:r>
              <a:rPr lang="ru-RU" dirty="0" smtClean="0"/>
              <a:t>-систематизировать знание детей о здоровом образе жизни, как условии успешного обучения в школе.</a:t>
            </a:r>
          </a:p>
          <a:p>
            <a:r>
              <a:rPr lang="ru-RU" b="1" dirty="0" smtClean="0"/>
              <a:t>Воспитательные:</a:t>
            </a:r>
            <a:endParaRPr lang="ru-RU" dirty="0" smtClean="0"/>
          </a:p>
          <a:p>
            <a:r>
              <a:rPr lang="ru-RU" dirty="0" smtClean="0"/>
              <a:t>-воспитывать культуру общения и культуры поведения в общественных местах;</a:t>
            </a:r>
          </a:p>
          <a:p>
            <a:r>
              <a:rPr lang="ru-RU" dirty="0" smtClean="0"/>
              <a:t>-воспитывать положительные качества в детях, умение слушать взрослых и других детей.</a:t>
            </a:r>
          </a:p>
          <a:p>
            <a:pPr lvl="0">
              <a:buNone/>
            </a:pPr>
            <a:endParaRPr lang="ru-RU" dirty="0" smtClean="0"/>
          </a:p>
        </p:txBody>
      </p:sp>
      <p:pic>
        <p:nvPicPr>
          <p:cNvPr id="3074" name="Picture 2" descr="G:\картинки\первоклассники 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5409" y="214290"/>
            <a:ext cx="1941433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r>
              <a:rPr lang="ru-RU" b="1" dirty="0" smtClean="0"/>
              <a:t>Ожидаемый результат: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215370" cy="514353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- Сформировать у детей старшего дошкольного возраста «внутренней позиции школьника», предпосылок к учебной деятельности на этапе завершения ими дошкольного образования;</a:t>
            </a:r>
          </a:p>
          <a:p>
            <a:r>
              <a:rPr lang="ru-RU" dirty="0" smtClean="0"/>
              <a:t>- Накопление большого багажа знаний о школе;</a:t>
            </a:r>
          </a:p>
          <a:p>
            <a:r>
              <a:rPr lang="ru-RU" dirty="0" smtClean="0"/>
              <a:t>- Снижение тревожности у детей связанной со школьным обучением;</a:t>
            </a:r>
          </a:p>
          <a:p>
            <a:r>
              <a:rPr lang="ru-RU" dirty="0" smtClean="0"/>
              <a:t>- Нормализация уровня развития психических процессов и речевой деятельности детей;</a:t>
            </a:r>
          </a:p>
          <a:p>
            <a:r>
              <a:rPr lang="ru-RU" dirty="0" smtClean="0"/>
              <a:t>- Повышение компетенции родителей по вопросам подготовки детей к школе.</a:t>
            </a:r>
          </a:p>
          <a:p>
            <a:r>
              <a:rPr lang="ru-RU" dirty="0" smtClean="0"/>
              <a:t>- У детей сформируется учебно-познавательный мотив, произвольность поведения.</a:t>
            </a:r>
          </a:p>
          <a:p>
            <a:r>
              <a:rPr lang="ru-RU" dirty="0" smtClean="0"/>
              <a:t>- Подготовка руки к письму;</a:t>
            </a:r>
          </a:p>
          <a:p>
            <a:r>
              <a:rPr lang="ru-RU" dirty="0" smtClean="0"/>
              <a:t>- Обеспечение воспитанникам комфортных условий развития, обучения и воспитания.</a:t>
            </a:r>
            <a:endParaRPr lang="ru-RU" dirty="0"/>
          </a:p>
        </p:txBody>
      </p:sp>
      <p:pic>
        <p:nvPicPr>
          <p:cNvPr id="2050" name="Picture 2" descr="G:\картинки\девочка читает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14290"/>
            <a:ext cx="2333627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I Этап. (Январь </a:t>
            </a:r>
            <a:r>
              <a:rPr lang="ru-RU" b="1" dirty="0" smtClean="0"/>
              <a:t>2022 г.)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829576" cy="51880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Подготовительный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Цель: создание организационно – педагогических условий, обеспечивающих реализацию идеи проекта.</a:t>
            </a:r>
          </a:p>
          <a:p>
            <a:r>
              <a:rPr lang="ru-RU" dirty="0" smtClean="0"/>
              <a:t>- Подбор методического материала для составления перспективных планов работы с детьми и родителями;</a:t>
            </a:r>
          </a:p>
          <a:p>
            <a:r>
              <a:rPr lang="ru-RU" dirty="0" smtClean="0"/>
              <a:t>- подбор методик, справочной литературы по подготовке детей к школе;</a:t>
            </a:r>
          </a:p>
          <a:p>
            <a:r>
              <a:rPr lang="ru-RU" dirty="0" smtClean="0"/>
              <a:t>- подготовка  необходимого материала для познавательной и продуктивной деятельности (разработка конспектов </a:t>
            </a:r>
            <a:r>
              <a:rPr lang="ru-RU" dirty="0" smtClean="0"/>
              <a:t>организационно-</a:t>
            </a:r>
            <a:r>
              <a:rPr lang="ru-RU" dirty="0" smtClean="0"/>
              <a:t>образовательной </a:t>
            </a:r>
            <a:r>
              <a:rPr lang="ru-RU" dirty="0" smtClean="0"/>
              <a:t>деятельности, бесед и т.д.);</a:t>
            </a:r>
          </a:p>
          <a:p>
            <a:r>
              <a:rPr lang="ru-RU" dirty="0" smtClean="0"/>
              <a:t>- анкетирование родителей.</a:t>
            </a:r>
          </a:p>
          <a:p>
            <a:r>
              <a:rPr lang="ru-RU" dirty="0" smtClean="0"/>
              <a:t>- Консультация для родителей «Совместная деятельность семьи и педагогов ДОУ по формированию готовности ребенка к школе и благополучной адаптации к школьному обучению»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2077</TotalTime>
  <Words>527</Words>
  <Application>Microsoft Office PowerPoint</Application>
  <PresentationFormat>Экран (4:3)</PresentationFormat>
  <Paragraphs>93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Проект  «Скоро в школу». </vt:lpstr>
      <vt:lpstr> </vt:lpstr>
      <vt:lpstr>                  О проекте:</vt:lpstr>
      <vt:lpstr>Актуальность проекта. </vt:lpstr>
      <vt:lpstr>Презентация PowerPoint</vt:lpstr>
      <vt:lpstr>Цель проекта. </vt:lpstr>
      <vt:lpstr>     Задачи проекта </vt:lpstr>
      <vt:lpstr>Ожидаемый результат:</vt:lpstr>
      <vt:lpstr>I Этап. (Январь 2022 г.) </vt:lpstr>
      <vt:lpstr>II Этап (Февраль  – Апрель 2022г.)</vt:lpstr>
      <vt:lpstr>III Этап (Май 2022г.) </vt:lpstr>
      <vt:lpstr>Рисование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«Будущий первоклассник».</dc:title>
  <dc:creator>Парадиз</dc:creator>
  <cp:lastModifiedBy>7777772</cp:lastModifiedBy>
  <cp:revision>223</cp:revision>
  <dcterms:created xsi:type="dcterms:W3CDTF">2014-04-02T19:17:07Z</dcterms:created>
  <dcterms:modified xsi:type="dcterms:W3CDTF">2022-01-31T09:59:06Z</dcterms:modified>
</cp:coreProperties>
</file>