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95" r:id="rId2"/>
    <p:sldId id="377" r:id="rId3"/>
    <p:sldId id="296" r:id="rId4"/>
    <p:sldId id="376" r:id="rId5"/>
    <p:sldId id="406" r:id="rId6"/>
    <p:sldId id="384" r:id="rId7"/>
    <p:sldId id="355" r:id="rId8"/>
    <p:sldId id="301" r:id="rId9"/>
    <p:sldId id="378" r:id="rId10"/>
    <p:sldId id="386" r:id="rId11"/>
    <p:sldId id="259" r:id="rId12"/>
    <p:sldId id="356" r:id="rId13"/>
    <p:sldId id="407" r:id="rId14"/>
    <p:sldId id="413" r:id="rId15"/>
    <p:sldId id="408" r:id="rId16"/>
    <p:sldId id="396" r:id="rId17"/>
    <p:sldId id="401" r:id="rId18"/>
    <p:sldId id="399" r:id="rId19"/>
    <p:sldId id="402" r:id="rId20"/>
    <p:sldId id="417" r:id="rId21"/>
    <p:sldId id="418" r:id="rId22"/>
    <p:sldId id="419" r:id="rId23"/>
    <p:sldId id="420" r:id="rId24"/>
    <p:sldId id="421" r:id="rId25"/>
    <p:sldId id="422" r:id="rId26"/>
    <p:sldId id="262" r:id="rId27"/>
    <p:sldId id="274" r:id="rId28"/>
    <p:sldId id="380" r:id="rId29"/>
    <p:sldId id="264" r:id="rId30"/>
    <p:sldId id="394" r:id="rId31"/>
    <p:sldId id="395" r:id="rId32"/>
    <p:sldId id="387" r:id="rId33"/>
    <p:sldId id="410" r:id="rId34"/>
    <p:sldId id="411" r:id="rId35"/>
    <p:sldId id="409" r:id="rId36"/>
    <p:sldId id="412" r:id="rId37"/>
    <p:sldId id="414" r:id="rId38"/>
    <p:sldId id="415" r:id="rId39"/>
    <p:sldId id="283" r:id="rId40"/>
    <p:sldId id="416" r:id="rId41"/>
    <p:sldId id="286" r:id="rId42"/>
    <p:sldId id="354" r:id="rId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99FF"/>
    <a:srgbClr val="FF7C80"/>
    <a:srgbClr val="6600CC"/>
    <a:srgbClr val="A80C92"/>
    <a:srgbClr val="660066"/>
    <a:srgbClr val="D7EC12"/>
    <a:srgbClr val="242703"/>
    <a:srgbClr val="F7FB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9581" autoAdjust="0"/>
    <p:restoredTop sz="91425" autoAdjust="0"/>
  </p:normalViewPr>
  <p:slideViewPr>
    <p:cSldViewPr>
      <p:cViewPr>
        <p:scale>
          <a:sx n="100" d="100"/>
          <a:sy n="100" d="100"/>
        </p:scale>
        <p:origin x="-708" y="-30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65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04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85504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4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4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4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4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4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4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5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5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5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5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505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5505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85505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5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5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5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6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7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08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550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550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5508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5508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5508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FA3DEB-BD83-44F5-9B8E-3755E7B60D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5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81" grpId="0"/>
      <p:bldP spid="85508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5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550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6D50-CE03-4234-9E63-271C0DF185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2238-65FA-458F-AA43-AF32369009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1515FA-D156-4171-9214-89463575D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4D2EF9C-0227-4043-8D77-0E644F2F66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28EE4E-2FD6-4C55-BD6D-4634EF588D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4E199-254A-4BCB-8396-B5AA41EBD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65B22-FAFF-414A-8DE8-878951F65F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16892-A16A-49FE-BB28-AB9BBA8DCF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C949E-B09D-4056-971A-BD4D041BC4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D579C-15F4-4E81-B3F9-E4B8F25F5E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0164E-CAB1-426D-AA0E-EE5CD4D44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8AB2-748D-4616-A7E0-CBC1F0EDEA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8C2B-4B4A-4082-B1A1-EF7A09B588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01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8540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40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5403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8540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40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540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40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40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i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540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540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FC5509F2-E4D3-4BB9-AD0D-2C3AFF6A54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5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57" grpId="0"/>
      <p:bldP spid="85405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4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540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559800" cy="4464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Педагогический </a:t>
            </a:r>
          </a:p>
          <a:p>
            <a:pPr>
              <a:buFont typeface="Wingdings" pitchFamily="2" charset="2"/>
              <a:buNone/>
            </a:pPr>
            <a:r>
              <a:rPr lang="ru-RU" sz="44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проект</a:t>
            </a:r>
            <a:r>
              <a:rPr lang="ru-RU" sz="54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i="1" dirty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воспитателя МДОУ детский сад «</a:t>
            </a:r>
            <a:r>
              <a:rPr lang="ru-RU" i="1" dirty="0" err="1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Алёнушка</a:t>
            </a:r>
            <a:r>
              <a:rPr lang="ru-RU" i="1" dirty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Бондарского района</a:t>
            </a:r>
          </a:p>
          <a:p>
            <a:pPr algn="ctr">
              <a:buFont typeface="Wingdings" pitchFamily="2" charset="2"/>
              <a:buNone/>
            </a:pPr>
            <a:r>
              <a:rPr lang="ru-RU" sz="4400" i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Деминой Светланы Валентиновны</a:t>
            </a:r>
          </a:p>
        </p:txBody>
      </p:sp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7" y="0"/>
            <a:ext cx="3714744" cy="2928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750"/>
            <a:ext cx="8229600" cy="822325"/>
          </a:xfrm>
          <a:solidFill>
            <a:srgbClr val="D7EC12"/>
          </a:solidFill>
        </p:spPr>
        <p:txBody>
          <a:bodyPr/>
          <a:lstStyle/>
          <a:p>
            <a:r>
              <a:rPr lang="ru-RU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Проблемные вопросы: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73238"/>
            <a:ext cx="8964613" cy="1439862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r>
              <a:rPr lang="ru-RU" sz="4400"/>
              <a:t> </a:t>
            </a:r>
            <a:endParaRPr lang="ru-R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212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628775"/>
            <a:ext cx="8424862" cy="522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1253" name="Rectangle 5"/>
          <p:cNvSpPr>
            <a:spLocks noChangeArrowheads="1"/>
          </p:cNvSpPr>
          <p:nvPr/>
        </p:nvSpPr>
        <p:spPr bwMode="auto">
          <a:xfrm>
            <a:off x="179388" y="1412875"/>
            <a:ext cx="7507287" cy="248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Для чего воспитывать у детей З О Ж?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Какие мероприятия помогают  в воспитании З О Ж?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28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2800" b="0" i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28613"/>
            <a:ext cx="7958138" cy="1085850"/>
          </a:xfrm>
          <a:solidFill>
            <a:srgbClr val="D7EC12"/>
          </a:solidFill>
        </p:spPr>
        <p:txBody>
          <a:bodyPr/>
          <a:lstStyle/>
          <a:p>
            <a:r>
              <a:rPr lang="ru-RU" sz="4800" b="1">
                <a:solidFill>
                  <a:srgbClr val="6600CC"/>
                </a:solidFill>
                <a:effectLst/>
              </a:rPr>
              <a:t>Гипотеза: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0875"/>
            <a:ext cx="8820150" cy="4217988"/>
          </a:xfrm>
        </p:spPr>
        <p:txBody>
          <a:bodyPr/>
          <a:lstStyle/>
          <a:p>
            <a:pPr lvl="4" algn="r">
              <a:buFont typeface="Wingdings" pitchFamily="2" charset="2"/>
              <a:buNone/>
            </a:pPr>
            <a:r>
              <a:rPr lang="ru-RU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углубленное представление детей к своему здоровью будет эффективно развиваться, то здоровье будет  сохраняться и укрепляться при условии  системного подхода с использованием инновационных здоровьесберегающих технологий  в организации и проведении воспитательно-образовательного процесса и взаимодействия всех  его участников.  </a:t>
            </a:r>
          </a:p>
          <a:p>
            <a:pPr algn="r"/>
            <a:endParaRPr lang="ru-RU" sz="24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38225"/>
          </a:xfrm>
          <a:solidFill>
            <a:srgbClr val="D7EC12"/>
          </a:solidFill>
        </p:spPr>
        <p:txBody>
          <a:bodyPr/>
          <a:lstStyle/>
          <a:p>
            <a:r>
              <a:rPr lang="ru-RU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 проекта: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608513"/>
          </a:xfrm>
        </p:spPr>
        <p:txBody>
          <a:bodyPr/>
          <a:lstStyle/>
          <a:p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деятельности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практико-ориентированный, групповой;</a:t>
            </a:r>
          </a:p>
          <a:p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содержанию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комплексное</a:t>
            </a:r>
            <a:r>
              <a:rPr lang="ru-RU"/>
              <a:t> </a:t>
            </a:r>
            <a:r>
              <a:rPr lang="ru-RU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числу участников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группа детей  дошкольного возраста, воспитатели, родители;</a:t>
            </a:r>
          </a:p>
          <a:p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времени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продолжительный;</a:t>
            </a:r>
          </a:p>
          <a:p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характеру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рамках МДОУ.</a:t>
            </a:r>
          </a:p>
          <a:p>
            <a:endParaRPr lang="ru-RU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73050"/>
            <a:ext cx="8197850" cy="1068388"/>
          </a:xfrm>
          <a:solidFill>
            <a:srgbClr val="D7EC12"/>
          </a:solidFill>
        </p:spPr>
        <p:txBody>
          <a:bodyPr/>
          <a:lstStyle/>
          <a:p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Стратегия осуществления проектной деятельности:</a:t>
            </a:r>
          </a:p>
        </p:txBody>
      </p:sp>
      <p:sp>
        <p:nvSpPr>
          <p:cNvPr id="890883" name="Rectangle 3"/>
          <p:cNvSpPr>
            <a:spLocks noChangeArrowheads="1"/>
          </p:cNvSpPr>
          <p:nvPr/>
        </p:nvSpPr>
        <p:spPr bwMode="auto">
          <a:xfrm>
            <a:off x="250825" y="1773238"/>
            <a:ext cx="8281988" cy="3503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sz="3200" b="0">
                <a:solidFill>
                  <a:srgbClr val="A80C92"/>
                </a:solidFill>
                <a:latin typeface="Verdana" pitchFamily="34" charset="0"/>
              </a:rPr>
              <a:t>Данный проект осуществляется в рамках педагогической деятельности МДОУ с детьми дошкольного возраста в организованной деятельности, совместной деятельности педагога и ребенка, взаимодействия с  семьей.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7EC12"/>
          </a:solidFill>
        </p:spPr>
        <p:txBody>
          <a:bodyPr/>
          <a:lstStyle/>
          <a:p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 экспериментального исследования:</a:t>
            </a:r>
          </a:p>
        </p:txBody>
      </p:sp>
      <p:sp>
        <p:nvSpPr>
          <p:cNvPr id="898051" name="Rectangle 3"/>
          <p:cNvSpPr>
            <a:spLocks noChangeArrowheads="1"/>
          </p:cNvSpPr>
          <p:nvPr/>
        </p:nvSpPr>
        <p:spPr bwMode="auto">
          <a:xfrm>
            <a:off x="1908175" y="1341438"/>
            <a:ext cx="7056438" cy="470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0" i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Совокупность методов и приемов, средств</a:t>
            </a:r>
          </a:p>
          <a:p>
            <a:pPr lvl="4" algn="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0" i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для реализации  педагогической деятельности по эффективному использованию </a:t>
            </a:r>
          </a:p>
          <a:p>
            <a:pPr lvl="4" algn="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0" i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здоровье-</a:t>
            </a:r>
          </a:p>
          <a:p>
            <a:pPr lvl="4" algn="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0" i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сберегающих </a:t>
            </a:r>
          </a:p>
          <a:p>
            <a:pPr lvl="4" algn="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0" i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технологий.</a:t>
            </a:r>
          </a:p>
        </p:txBody>
      </p:sp>
      <p:pic>
        <p:nvPicPr>
          <p:cNvPr id="898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675"/>
            <a:ext cx="5580063" cy="501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solidFill>
            <a:srgbClr val="D7EC1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3200" i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Предполагаемый результат:</a:t>
            </a:r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395288" y="1125538"/>
            <a:ext cx="8748712" cy="478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800" b="0" i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-Сформированные привычки навыков здорового образа жизни;</a:t>
            </a:r>
          </a:p>
          <a:p>
            <a:pPr eaLnBrk="1" hangingPunct="1"/>
            <a:r>
              <a:rPr lang="ru-RU" sz="2800" b="0" i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-Повышение уровня мотивации к физическим упражнениям, играм, двигательной активности, здоровому образу жизни;</a:t>
            </a:r>
          </a:p>
          <a:p>
            <a:pPr eaLnBrk="1" hangingPunct="1"/>
            <a:r>
              <a:rPr lang="ru-RU" sz="2800" b="0" i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-Снижение заболеваемости;</a:t>
            </a:r>
          </a:p>
          <a:p>
            <a:pPr eaLnBrk="1" hangingPunct="1"/>
            <a:r>
              <a:rPr lang="ru-RU" sz="2800" b="0" i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-Повышение уровня физической подготовки;</a:t>
            </a:r>
          </a:p>
          <a:p>
            <a:pPr eaLnBrk="1" hangingPunct="1"/>
            <a:r>
              <a:rPr lang="ru-RU" sz="2800" b="0" i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-Благотворное влияние на развитие речи, расширение кругозора, физических и нравственных качеств, сохранение и укрепление здоровья.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250"/>
          </a:xfrm>
          <a:solidFill>
            <a:srgbClr val="D7EC12"/>
          </a:solidFill>
        </p:spPr>
        <p:txBody>
          <a:bodyPr/>
          <a:lstStyle/>
          <a:p>
            <a:r>
              <a:rPr lang="ru-RU" sz="3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этапы проекта:</a:t>
            </a:r>
          </a:p>
        </p:txBody>
      </p:sp>
      <p:graphicFrame>
        <p:nvGraphicFramePr>
          <p:cNvPr id="856127" name="Group 63"/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9144000" cy="6118479"/>
        </p:xfrm>
        <a:graphic>
          <a:graphicData uri="http://schemas.openxmlformats.org/drawingml/2006/table">
            <a:tbl>
              <a:tblPr/>
              <a:tblGrid>
                <a:gridCol w="2332038"/>
                <a:gridCol w="4559300"/>
                <a:gridCol w="2252662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Основные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этапы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Содержание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сроки выполнения проекта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 этап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–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Организацион-ный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1.Теоретический анализ состояния проблемы в научно-методической литературе;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2. Оценка собственных возможностей по решению проблемы;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3.Разработка плана проведения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эксперимента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4. Выявить организационно-педагогические условия по приобщению к здоровому образу жизни родителей и детей ;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октябрь-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ноябрь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2007-2008г.г.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3265" name="Group 3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2484438"/>
                <a:gridCol w="4608512"/>
                <a:gridCol w="2051050"/>
              </a:tblGrid>
              <a:tr h="170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Основные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этапы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Содержание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сроки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выполнения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II этап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диагностический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1.Провести констатирующую диагностику по выявлению  уровня физического развития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2. Провести анализ заболеваемости за данный период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3. Разработать модель по взаимодействию участников реализации проекта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4. Провести промежуточную диагностику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декабрь- май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2007-2008г.г.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1225" name="Group 41"/>
          <p:cNvGraphicFramePr>
            <a:graphicFrameLocks noGrp="1"/>
          </p:cNvGraphicFramePr>
          <p:nvPr/>
        </p:nvGraphicFramePr>
        <p:xfrm>
          <a:off x="0" y="0"/>
          <a:ext cx="9144000" cy="6941503"/>
        </p:xfrm>
        <a:graphic>
          <a:graphicData uri="http://schemas.openxmlformats.org/drawingml/2006/table">
            <a:tbl>
              <a:tblPr/>
              <a:tblGrid>
                <a:gridCol w="2339975"/>
                <a:gridCol w="4752975"/>
                <a:gridCol w="2051050"/>
              </a:tblGrid>
              <a:tr h="166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Основные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этапы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Содержание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сроки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выполнения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III этап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–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Практический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1.Обработка, систематизация и апробация материалов проекта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2.Разработать перспективный план по приобщению к здоровому образу жизни детей дошкольного возраста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3. Разработать план взаимодействия с семьей (педагогическое просвещение родителей)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3. Совершенствование материально-технической базы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сентябрь-май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2008-2009г.г.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291" name="Group 35"/>
          <p:cNvGraphicFramePr>
            <a:graphicFrameLocks noGrp="1"/>
          </p:cNvGraphicFramePr>
          <p:nvPr/>
        </p:nvGraphicFramePr>
        <p:xfrm>
          <a:off x="0" y="0"/>
          <a:ext cx="9144000" cy="6908991"/>
        </p:xfrm>
        <a:graphic>
          <a:graphicData uri="http://schemas.openxmlformats.org/drawingml/2006/table">
            <a:tbl>
              <a:tblPr/>
              <a:tblGrid>
                <a:gridCol w="2195513"/>
                <a:gridCol w="4824412"/>
                <a:gridCol w="2124075"/>
              </a:tblGrid>
              <a:tr h="192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Основные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этапы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Содержание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сроки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выполнения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IV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этап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–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Обобщающий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1.Анализ результатов, систематизация полученных данных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2.Анализ мониторинговых исследований заболеваемости, за весь период работы над проектом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3.Организация работ по использованию полученных результатов всеми участникам воспитательно-образовательного процесса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4. Подготовка по обобщению опыта работы, внедрение и распространения в ДОУ района.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сентябрь-май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2009-2010г.г.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8801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проекта: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i="1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«Формирование здоровьесберегающего пространства в ДОУ»</a:t>
            </a:r>
          </a:p>
          <a:p>
            <a:pPr algn="ctr">
              <a:lnSpc>
                <a:spcPct val="80000"/>
              </a:lnSpc>
            </a:pPr>
            <a:endParaRPr lang="ru-RU" sz="4000" i="1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Творческое название: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«Привычки к здоровому образу жизни»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i="1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</a:t>
            </a:r>
            <a:r>
              <a:rPr lang="ru-RU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Автор: Демина Светлана Валентиновна</a:t>
            </a:r>
            <a:r>
              <a:rPr lang="ru-RU"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</a:t>
            </a:r>
            <a:r>
              <a:rPr lang="ru-RU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МДОУ детский сад «Алёнушка»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Бондарского района.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7EC12"/>
          </a:solidFill>
        </p:spPr>
        <p:txBody>
          <a:bodyPr/>
          <a:lstStyle/>
          <a:p>
            <a:r>
              <a:rPr lang="ru-RU" sz="2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работы</a:t>
            </a:r>
            <a:br>
              <a:rPr lang="ru-RU" sz="2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формированию представлений о здоровом образе жизни в старшей группе</a:t>
            </a:r>
          </a:p>
        </p:txBody>
      </p:sp>
      <p:graphicFrame>
        <p:nvGraphicFramePr>
          <p:cNvPr id="905330" name="Group 1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84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Месяц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задачи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«Если хочешь быть здоров»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Досуг «Мишка на прогулке»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Дать детям представление об устройстве и функционировании человеческого организма; довести до сознания детей необходимость бережного отношения к себе и другим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Обучить детей элементам психогимнастики; воспитание доброжелательного отношения к животным, закреплять умения различать настроение произведений, сходных по характеру.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Октябрь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«Что мы делаем, чтобы быть здоровыми»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Досуг «На огороде»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Прививать навыки правильного выполнения точечного массажа, воспитывать умение самостоятельно заниматься упражнениями массажа в детском саду и дома, закреплять умения детей отвечать кратко и распространенно, внимательно слушать других. Закреплять культурно-гигиенические навыки детей.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Разучить с детьми точечный массаж биологически активных зон. Закрепить знания об овощах. Развивать произвольное внимание.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7435" name="Group 171"/>
          <p:cNvGraphicFramePr>
            <a:graphicFrameLocks noGrp="1"/>
          </p:cNvGraphicFramePr>
          <p:nvPr/>
        </p:nvGraphicFramePr>
        <p:xfrm>
          <a:off x="457200" y="31750"/>
          <a:ext cx="8229600" cy="64928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71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Ноябрь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«Режим дня»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Досуг «В здоровье сила»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Сформировать у детей представления о правильном режиме дня и пользе его соблюдения для здоровья.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Вызвать радостные эмоции. В интересной, увлекательной форме закрепить знания о средствах профилактики простудных заболеваний.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Декабрь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«Детям про глаза»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Досуг «Начинается зима»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Дать детям понятие о том, что с каждым днем возрастает нагрузка на зрение, поэтому каждый человек может и должен бороться за хорошее зрение и его сохранение. Учить детей выполнять упражнения. Акцентировать внимание детей на то, как правильно заниматься рисованием и т.д., без вреда для глаз.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Предупреждение нарушения зрения посредством специальных упражнений. Закрепление знаний о сезонных явлениях в природе. Воспитание сноровки и выдержки. Работа над ровностью звука при исполнении вокализма.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Январь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«Здоровье и болезнь»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Праздник «Зимушка-зима»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Научить детей заботиться о своем здоровье, избегать ситуаций, приносящих вред здоровью.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Закрепить технику выполнения различных видов игрового самомассажа. Систематизация знаний о зиме. Воспитание любви к занятиям спортом, интереса к их результатам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8357" name="Group 69"/>
          <p:cNvGraphicFramePr>
            <a:graphicFrameLocks noGrp="1"/>
          </p:cNvGraphicFramePr>
          <p:nvPr/>
        </p:nvGraphicFramePr>
        <p:xfrm>
          <a:off x="457200" y="0"/>
          <a:ext cx="8229600" cy="67421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19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Февраль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«Витамины и здоровый организм»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Досуг «Маме помогаем»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Рассказать детям о пользе витаминов. Объяснить, как витамины влияют на организм человека для здоровья.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Закрепление навыков правильного дыхания. Формирование знаний о пользе физической нагрузки при выполнении домашней работы. Воспитание уважения и любви к маме. Закрепление умения различать разнохарактерные части музыкального сопровождения.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Март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«Одежда и здоровье 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Досуг «Заюшкина избушка»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Уточнить с детьми, что одежда защищает человека от жары и холода, дождя и ветра. Чтобы сохранить здоровье и не болеть, надо правильно одеваться.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Формирование правильной осанки в процессе выполнения игровых двигательных заданий. Развитие мыслительных процессов (наблюдение, сравнение, обобщение). Воспитание чувства сопереживания.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Апрель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«Спорт»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Досуг «Весна в лесу»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Способствовать становлению у детей ценностей здорового образа жизни, занятия спортом очень полезны для здорового человека.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Развития умения изменять интонацию и темп речи. Закрепление знаний о сезонных изменениях растений весной. Воспитание понимания необходимости бережного отношения к природе. Совершенствование умения детей двигаться в соответствии с характером мелодии и текстом песни.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9353" name="Group 41"/>
          <p:cNvGraphicFramePr>
            <a:graphicFrameLocks noGrp="1"/>
          </p:cNvGraphicFramePr>
          <p:nvPr/>
        </p:nvGraphicFramePr>
        <p:xfrm>
          <a:off x="611188" y="0"/>
          <a:ext cx="8137525" cy="4322128"/>
        </p:xfrm>
        <a:graphic>
          <a:graphicData uri="http://schemas.openxmlformats.org/drawingml/2006/table">
            <a:tbl>
              <a:tblPr/>
              <a:tblGrid>
                <a:gridCol w="2713037"/>
                <a:gridCol w="2711450"/>
                <a:gridCol w="2713038"/>
              </a:tblGrid>
              <a:tr h="285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Май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«На воде, на солнце»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Досуг «Кузнечик»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Объяснить детям, что купаться, плавать, загорать полезно для здоровья в том случае, если соблюдать определенные правила безопасности.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Обучение движениям для профилактики плоскостопия. Закрепление знаний о насекомых. Воспитание доброжелательного отношения к насекомым. Формирование навыка петь фразу на одном дыхании.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0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Июнь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Праздник «Здравствуй, лето!»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Закрепление знаний о поведении лесных обитателей и растениях в летний период. Профилактика плоскостопия. Воспитание действенной любви к живым существам, понимания самоценности живой природы. Закрепление навыков исполнения песен светлым, легким звуком.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9354" name="Picture 2" descr="C:\Users\user\Documents\Лудкова\ДОУ\АЛЕНУШКА\фото\DSC_01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4365625"/>
            <a:ext cx="30241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9355" name="Picture 5" descr="C:\Users\user\Documents\Лудкова\ДОУ\АЛЕНУШКА\фото\DSC_0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4365625"/>
            <a:ext cx="1873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  <a:solidFill>
            <a:srgbClr val="D7EC12"/>
          </a:solidFill>
        </p:spPr>
        <p:txBody>
          <a:bodyPr/>
          <a:lstStyle/>
          <a:p>
            <a:r>
              <a:rPr lang="ru-RU" sz="18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оздоровительной работы в ДОУ:</a:t>
            </a:r>
          </a:p>
        </p:txBody>
      </p:sp>
      <p:graphicFrame>
        <p:nvGraphicFramePr>
          <p:cNvPr id="910438" name="Group 102"/>
          <p:cNvGraphicFramePr>
            <a:graphicFrameLocks noGrp="1"/>
          </p:cNvGraphicFramePr>
          <p:nvPr>
            <p:ph idx="1"/>
          </p:nvPr>
        </p:nvGraphicFramePr>
        <p:xfrm>
          <a:off x="395288" y="1700213"/>
          <a:ext cx="8748712" cy="4747897"/>
        </p:xfrm>
        <a:graphic>
          <a:graphicData uri="http://schemas.openxmlformats.org/drawingml/2006/table">
            <a:tbl>
              <a:tblPr/>
              <a:tblGrid>
                <a:gridCol w="681037"/>
                <a:gridCol w="5172075"/>
                <a:gridCol w="2895600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№ 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Виды оздоровительной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Сроки выполнения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Занятие «Ребенок и окружающий мир» цикл «Формирование представлений о здоровом образе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раз в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Оздоровительные паузы на занятиях и в свободной деятельности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ежедневно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Физкультурные занятия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 раза в неделю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Утренняя гимнастика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ежедневно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Бодрящая гимнастика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Ежедневно после сна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573" name="Group 189"/>
          <p:cNvGraphicFramePr>
            <a:graphicFrameLocks noGrp="1"/>
          </p:cNvGraphicFramePr>
          <p:nvPr/>
        </p:nvGraphicFramePr>
        <p:xfrm>
          <a:off x="198438" y="0"/>
          <a:ext cx="8748712" cy="6919596"/>
        </p:xfrm>
        <a:graphic>
          <a:graphicData uri="http://schemas.openxmlformats.org/drawingml/2006/table">
            <a:tbl>
              <a:tblPr/>
              <a:tblGrid>
                <a:gridCol w="681037"/>
                <a:gridCol w="5172075"/>
                <a:gridCol w="289560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Корригирующая гимнастика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ежедневно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Аэрофитотерапия (чеснок, лук)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Ежедневно с октября по апрель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Оздоровительный досуг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раз в месяц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День здоровья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раз в квартал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Спортивный праздник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 раза в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Беседы с детьми о здоровье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 течении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Индивидуальные упражнения и подвижные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ежедневно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Родительские собрания, рассматривающие вопросы формирования здорового образа жизни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 раза в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A80C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Беседы с родителями о состоянии здоровья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Индивидуально в течении 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Создание благоприятного психологического климата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систематически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Обеспечение условий для преобладания положительных эмоций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80C9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систематически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7EC12"/>
          </a:solidFill>
        </p:spPr>
        <p:txBody>
          <a:bodyPr/>
          <a:lstStyle/>
          <a:p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Обеспечение проектной деятельности: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48638" cy="5229225"/>
          </a:xfrm>
        </p:spPr>
        <p:txBody>
          <a:bodyPr/>
          <a:lstStyle/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Методическое :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ru-RU" sz="1000"/>
              <a:t> </a:t>
            </a: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«Программа воспитания и обучения в детском саду» под ред.Васильевой М.А.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М.Ю.Картушина «Зеленый огонек здоровья»;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Г.Зайцев «Уроки Мойдодыра», «Уроки Айболита»;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С.А.Козлова «Органы чувств человека», «Тело человека», «Внутренние органы человека»;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«Здоровьесберегающие технологии»</a:t>
            </a:r>
            <a:r>
              <a:rPr lang="ru-RU" sz="2000"/>
              <a:t> </a:t>
            </a: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В.Ф.Базарного;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«Дыхательная гимнастика»по А.Н.Стрельниковой ;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«Точечный массаж для лечения и профилактики насморка»по А.А.Уманской; 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С.Б.Шарманова «Физкультурные занятия с элементами психогимнастики»;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Т.С.Никанорова «Здоровячок».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  <a:solidFill>
            <a:srgbClr val="D7EC12"/>
          </a:solidFill>
        </p:spPr>
        <p:txBody>
          <a:bodyPr/>
          <a:lstStyle/>
          <a:p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2.Материально-технические: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125538"/>
            <a:ext cx="4464050" cy="5472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Приобретение необходимого оборудования;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подбор иллюстраций,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картинок, соответствующих теме занятий, способствую-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щие развитию образного восприятия, творческого мышления;</a:t>
            </a:r>
            <a:endParaRPr lang="ru-RU" sz="2000">
              <a:solidFill>
                <a:srgbClr val="A80C92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effectLst/>
              </a:rPr>
              <a:t>  </a:t>
            </a:r>
            <a:r>
              <a:rPr lang="ru-RU" sz="2000" b="1">
                <a:solidFill>
                  <a:schemeClr val="bg1"/>
                </a:solidFill>
                <a:effectLst/>
              </a:rPr>
              <a:t>-</a:t>
            </a:r>
            <a:r>
              <a:rPr lang="ru-RU" sz="2000">
                <a:solidFill>
                  <a:srgbClr val="FF7C80"/>
                </a:solidFill>
                <a:effectLst/>
              </a:rPr>
              <a:t>картотека ( пословицы и поговорки о человеке; стихи и загадки о частях тела; пальчиковые игры; комплексы дыхательной и зрительной гимнастики);</a:t>
            </a:r>
            <a:endParaRPr lang="ru-RU" sz="200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изготовление нестандартного пособия для профилактики плоскостопия;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A80C92"/>
                </a:solidFill>
                <a:effectLst/>
              </a:rPr>
              <a:t>  </a:t>
            </a:r>
            <a:endParaRPr lang="ru-RU" sz="2000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2" cstate="email">
            <a:lum bright="-18000" contrast="48000"/>
          </a:blip>
          <a:srcRect/>
          <a:stretch>
            <a:fillRect/>
          </a:stretch>
        </p:blipFill>
        <p:spPr bwMode="auto">
          <a:xfrm>
            <a:off x="0" y="1052513"/>
            <a:ext cx="4427538" cy="580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4859338" cy="5726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FF7C80"/>
                </a:solidFill>
                <a:effectLst/>
              </a:rPr>
              <a:t>  </a:t>
            </a:r>
            <a:r>
              <a:rPr lang="ru-RU" sz="2000" b="1">
                <a:solidFill>
                  <a:schemeClr val="bg1"/>
                </a:solidFill>
                <a:effectLst/>
              </a:rPr>
              <a:t>-</a:t>
            </a:r>
            <a:r>
              <a:rPr lang="ru-RU" sz="2000">
                <a:solidFill>
                  <a:srgbClr val="FF7C80"/>
                </a:solidFill>
                <a:effectLst/>
              </a:rPr>
              <a:t>оборудование физкультурной площадки с беговыми дорожками;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в группе спортивного уголка и оборудования к нему;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изготовление аромаподушечек, бутылочек с водой и трубочкой для дыхательных упражнений;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00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Подбор музыкального сопровождения для снятия напряжения, повышения эмоционального настроя.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2000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33375"/>
            <a:ext cx="4211637" cy="626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229600" cy="809625"/>
          </a:xfrm>
          <a:solidFill>
            <a:srgbClr val="D7EC12"/>
          </a:solidFill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Диагностико-дидактический: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208963" cy="576103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диагностический метод по определению уровня здоровья детей;</a:t>
            </a:r>
          </a:p>
          <a:p>
            <a:pPr>
              <a:buFontTx/>
              <a:buChar char="-"/>
            </a:pPr>
            <a:r>
              <a:rPr lang="ru-RU" sz="28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знаний о здоровом образе жизни;</a:t>
            </a:r>
          </a:p>
          <a:p>
            <a:pPr>
              <a:buFontTx/>
              <a:buChar char="-"/>
            </a:pPr>
            <a:r>
              <a:rPr lang="ru-RU" sz="28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привычек потребности к физическим упражнениям, играм, гигиенические навыки выполнения режима дня;</a:t>
            </a:r>
          </a:p>
          <a:p>
            <a:pPr>
              <a:buFontTx/>
              <a:buChar char="-"/>
            </a:pPr>
            <a:r>
              <a:rPr lang="ru-RU" sz="28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>
                <a:solidFill>
                  <a:srgbClr val="A80C92"/>
                </a:solidFill>
                <a:effectLst/>
              </a:rPr>
              <a:t>комплексное использование средств здоровьесберегающих технологий.</a:t>
            </a:r>
          </a:p>
          <a:p>
            <a:pPr>
              <a:buFontTx/>
              <a:buChar char="-"/>
            </a:pPr>
            <a:endParaRPr lang="ru-RU" sz="2800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800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800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ru-RU" sz="2800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endParaRPr lang="ru-RU" sz="3600" b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844675"/>
          </a:xfrm>
        </p:spPr>
        <p:txBody>
          <a:bodyPr/>
          <a:lstStyle/>
          <a:p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 не боюсь еще и еще раз повторить: забота о здоровье- это важнейший труд. От жизнерадостности, бодрости детей зависят их духовная жизнь, мировоззрение, умственное развитие, прочность знаний, вера в свои силы» (В.А. Сухомлинский)</a:t>
            </a:r>
            <a:br>
              <a:rPr lang="ru-RU" sz="20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2" cstate="email">
            <a:lum bright="-12000" contrast="24000"/>
          </a:blip>
          <a:srcRect/>
          <a:stretch>
            <a:fillRect/>
          </a:stretch>
        </p:blipFill>
        <p:spPr bwMode="auto">
          <a:xfrm>
            <a:off x="755650" y="1484313"/>
            <a:ext cx="7848600" cy="537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  <a:solidFill>
            <a:srgbClr val="D7EC12"/>
          </a:solidFill>
        </p:spPr>
        <p:txBody>
          <a:bodyPr/>
          <a:lstStyle/>
          <a:p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Модель реализации проекта:</a:t>
            </a:r>
          </a:p>
        </p:txBody>
      </p:sp>
      <p:sp>
        <p:nvSpPr>
          <p:cNvPr id="830467" name="AutoShape 3"/>
          <p:cNvSpPr>
            <a:spLocks noChangeArrowheads="1"/>
          </p:cNvSpPr>
          <p:nvPr/>
        </p:nvSpPr>
        <p:spPr bwMode="auto">
          <a:xfrm>
            <a:off x="1835150" y="908050"/>
            <a:ext cx="5329238" cy="576263"/>
          </a:xfrm>
          <a:prstGeom prst="flowChartTerminator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600" i="0">
                <a:latin typeface="Verdana" pitchFamily="34" charset="0"/>
              </a:rPr>
              <a:t>Воспитательно - образовательная работа</a:t>
            </a:r>
          </a:p>
        </p:txBody>
      </p:sp>
      <p:sp>
        <p:nvSpPr>
          <p:cNvPr id="830468" name="Rectangle 4"/>
          <p:cNvSpPr>
            <a:spLocks noChangeArrowheads="1"/>
          </p:cNvSpPr>
          <p:nvPr/>
        </p:nvSpPr>
        <p:spPr bwMode="auto">
          <a:xfrm rot="888825">
            <a:off x="-180975" y="6237288"/>
            <a:ext cx="86407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ru-RU" b="0" i="0">
              <a:latin typeface="Verdana" pitchFamily="34" charset="0"/>
            </a:endParaRPr>
          </a:p>
        </p:txBody>
      </p:sp>
      <p:sp>
        <p:nvSpPr>
          <p:cNvPr id="830469" name="AutoShape 5"/>
          <p:cNvSpPr>
            <a:spLocks noChangeArrowheads="1"/>
          </p:cNvSpPr>
          <p:nvPr/>
        </p:nvSpPr>
        <p:spPr bwMode="auto">
          <a:xfrm>
            <a:off x="0" y="1916113"/>
            <a:ext cx="2262188" cy="1873250"/>
          </a:xfrm>
          <a:prstGeom prst="flowChartPreparati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sz="1600" i="0"/>
          </a:p>
          <a:p>
            <a:pPr algn="ctr" eaLnBrk="1" hangingPunct="1"/>
            <a:endParaRPr lang="ru-RU" sz="1600" i="0"/>
          </a:p>
          <a:p>
            <a:pPr algn="ctr" eaLnBrk="1" hangingPunct="1"/>
            <a:r>
              <a:rPr lang="ru-RU" sz="1600" i="0">
                <a:cs typeface="Times New Roman" pitchFamily="18" charset="0"/>
              </a:rPr>
              <a:t>Соблюдение режима </a:t>
            </a:r>
            <a:endParaRPr lang="ru-RU" sz="1600" i="0"/>
          </a:p>
          <a:p>
            <a:pPr algn="ctr" eaLnBrk="1" hangingPunct="1"/>
            <a:r>
              <a:rPr lang="ru-RU" sz="1600" i="0">
                <a:cs typeface="Times New Roman" pitchFamily="18" charset="0"/>
              </a:rPr>
              <a:t>дня</a:t>
            </a:r>
            <a:endParaRPr lang="ru-RU" sz="1600" i="0"/>
          </a:p>
        </p:txBody>
      </p:sp>
      <p:sp>
        <p:nvSpPr>
          <p:cNvPr id="830470" name="AutoShape 6"/>
          <p:cNvSpPr>
            <a:spLocks noChangeArrowheads="1"/>
          </p:cNvSpPr>
          <p:nvPr/>
        </p:nvSpPr>
        <p:spPr bwMode="auto">
          <a:xfrm>
            <a:off x="7019925" y="1989138"/>
            <a:ext cx="2124075" cy="1800225"/>
          </a:xfrm>
          <a:prstGeom prst="flowChartPreparati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sz="1600" i="0"/>
          </a:p>
          <a:p>
            <a:pPr algn="ctr" eaLnBrk="1" hangingPunct="1"/>
            <a:endParaRPr lang="ru-RU" sz="1600" i="0"/>
          </a:p>
          <a:p>
            <a:pPr algn="ctr" eaLnBrk="1" hangingPunct="1"/>
            <a:r>
              <a:rPr lang="ru-RU" sz="1600" i="0">
                <a:cs typeface="Times New Roman" pitchFamily="18" charset="0"/>
              </a:rPr>
              <a:t>Работа с родителями</a:t>
            </a:r>
            <a:endParaRPr lang="ru-RU" sz="1600" i="0"/>
          </a:p>
        </p:txBody>
      </p:sp>
      <p:sp>
        <p:nvSpPr>
          <p:cNvPr id="830471" name="AutoShape 7"/>
          <p:cNvSpPr>
            <a:spLocks noChangeArrowheads="1"/>
          </p:cNvSpPr>
          <p:nvPr/>
        </p:nvSpPr>
        <p:spPr bwMode="auto">
          <a:xfrm>
            <a:off x="2987675" y="1989138"/>
            <a:ext cx="3455988" cy="1800225"/>
          </a:xfrm>
          <a:prstGeom prst="flowChartPreparati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i="0">
                <a:cs typeface="Times New Roman" pitchFamily="18" charset="0"/>
              </a:rPr>
              <a:t>Формирование представлений о здоровом образе жизни</a:t>
            </a:r>
          </a:p>
        </p:txBody>
      </p:sp>
      <p:sp>
        <p:nvSpPr>
          <p:cNvPr id="830472" name="Rectangle 8"/>
          <p:cNvSpPr>
            <a:spLocks noChangeArrowheads="1"/>
          </p:cNvSpPr>
          <p:nvPr/>
        </p:nvSpPr>
        <p:spPr bwMode="auto">
          <a:xfrm>
            <a:off x="114300" y="30765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b="0" i="0"/>
          </a:p>
        </p:txBody>
      </p:sp>
      <p:sp>
        <p:nvSpPr>
          <p:cNvPr id="830473" name="Rectangle 9"/>
          <p:cNvSpPr>
            <a:spLocks noChangeArrowheads="1"/>
          </p:cNvSpPr>
          <p:nvPr/>
        </p:nvSpPr>
        <p:spPr bwMode="auto">
          <a:xfrm>
            <a:off x="114300" y="30765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b="0" i="0"/>
          </a:p>
        </p:txBody>
      </p:sp>
      <p:sp>
        <p:nvSpPr>
          <p:cNvPr id="830474" name="Line 10"/>
          <p:cNvSpPr>
            <a:spLocks noChangeShapeType="1"/>
          </p:cNvSpPr>
          <p:nvPr/>
        </p:nvSpPr>
        <p:spPr bwMode="auto">
          <a:xfrm>
            <a:off x="4572000" y="14843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0475" name="Line 11"/>
          <p:cNvSpPr>
            <a:spLocks noChangeShapeType="1"/>
          </p:cNvSpPr>
          <p:nvPr/>
        </p:nvSpPr>
        <p:spPr bwMode="auto">
          <a:xfrm flipH="1">
            <a:off x="1835150" y="1484313"/>
            <a:ext cx="2232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0476" name="Line 12"/>
          <p:cNvSpPr>
            <a:spLocks noChangeShapeType="1"/>
          </p:cNvSpPr>
          <p:nvPr/>
        </p:nvSpPr>
        <p:spPr bwMode="auto">
          <a:xfrm>
            <a:off x="5148263" y="1484313"/>
            <a:ext cx="23034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0477" name="AutoShape 13"/>
          <p:cNvSpPr>
            <a:spLocks noChangeArrowheads="1"/>
          </p:cNvSpPr>
          <p:nvPr/>
        </p:nvSpPr>
        <p:spPr bwMode="auto">
          <a:xfrm>
            <a:off x="1116013" y="4724400"/>
            <a:ext cx="6840537" cy="1152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b="0" i="0">
                <a:latin typeface="Verdana" pitchFamily="34" charset="0"/>
              </a:rPr>
              <a:t>Обучение на занятиях, беседы, сюжетно-ролевые игры,</a:t>
            </a:r>
          </a:p>
          <a:p>
            <a:pPr algn="ctr" eaLnBrk="1" hangingPunct="1"/>
            <a:r>
              <a:rPr lang="ru-RU" b="0" i="0">
                <a:latin typeface="Verdana" pitchFamily="34" charset="0"/>
              </a:rPr>
              <a:t> культурно-гигиенические навыки.</a:t>
            </a:r>
          </a:p>
        </p:txBody>
      </p:sp>
      <p:sp>
        <p:nvSpPr>
          <p:cNvPr id="830478" name="Line 14"/>
          <p:cNvSpPr>
            <a:spLocks noChangeShapeType="1"/>
          </p:cNvSpPr>
          <p:nvPr/>
        </p:nvSpPr>
        <p:spPr bwMode="auto">
          <a:xfrm>
            <a:off x="4716463" y="37893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ChangeArrowheads="1"/>
          </p:cNvSpPr>
          <p:nvPr/>
        </p:nvSpPr>
        <p:spPr bwMode="auto">
          <a:xfrm>
            <a:off x="547688" y="0"/>
            <a:ext cx="3111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ru-RU" sz="4000" b="0" i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endParaRPr lang="ru-RU" sz="2400" b="0" i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831491" name="AutoShape 3"/>
          <p:cNvSpPr>
            <a:spLocks noChangeArrowheads="1"/>
          </p:cNvSpPr>
          <p:nvPr/>
        </p:nvSpPr>
        <p:spPr bwMode="auto">
          <a:xfrm>
            <a:off x="1547813" y="404813"/>
            <a:ext cx="6696075" cy="503237"/>
          </a:xfrm>
          <a:prstGeom prst="flowChartTerminator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600" i="0">
                <a:latin typeface="Verdana" pitchFamily="34" charset="0"/>
              </a:rPr>
              <a:t>Физкультурно-оздоровительная работа</a:t>
            </a:r>
          </a:p>
        </p:txBody>
      </p:sp>
      <p:sp>
        <p:nvSpPr>
          <p:cNvPr id="831492" name="AutoShape 4"/>
          <p:cNvSpPr>
            <a:spLocks noChangeArrowheads="1"/>
          </p:cNvSpPr>
          <p:nvPr/>
        </p:nvSpPr>
        <p:spPr bwMode="auto">
          <a:xfrm>
            <a:off x="0" y="1484313"/>
            <a:ext cx="4211638" cy="1655762"/>
          </a:xfrm>
          <a:prstGeom prst="flowChartPreparation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1400" b="0" i="0">
                <a:latin typeface="Verdana" pitchFamily="34" charset="0"/>
              </a:rPr>
              <a:t>Разработка комплексных мероприятий по выявлению уровня физического ребенка (карта состояния здоровья, диагностика физ. развития)</a:t>
            </a:r>
          </a:p>
        </p:txBody>
      </p:sp>
      <p:sp>
        <p:nvSpPr>
          <p:cNvPr id="831493" name="AutoShape 5"/>
          <p:cNvSpPr>
            <a:spLocks noChangeArrowheads="1"/>
          </p:cNvSpPr>
          <p:nvPr/>
        </p:nvSpPr>
        <p:spPr bwMode="auto">
          <a:xfrm>
            <a:off x="4859338" y="1484313"/>
            <a:ext cx="4284662" cy="1657350"/>
          </a:xfrm>
          <a:prstGeom prst="flowChartPreparation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1400" b="0" i="0">
                <a:latin typeface="Verdana" pitchFamily="34" charset="0"/>
              </a:rPr>
              <a:t>Создания оптимального режима (физ. занятия,  утренняя гимнастика, упражнения на прогулках, вне занятий, гимнастика пробуждения, физкультминутки)</a:t>
            </a:r>
          </a:p>
        </p:txBody>
      </p:sp>
      <p:sp>
        <p:nvSpPr>
          <p:cNvPr id="831494" name="AutoShape 6"/>
          <p:cNvSpPr>
            <a:spLocks noChangeArrowheads="1"/>
          </p:cNvSpPr>
          <p:nvPr/>
        </p:nvSpPr>
        <p:spPr bwMode="auto">
          <a:xfrm>
            <a:off x="1619250" y="3716338"/>
            <a:ext cx="6767513" cy="504825"/>
          </a:xfrm>
          <a:prstGeom prst="flowChartTerminator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600" i="0">
                <a:latin typeface="Verdana" pitchFamily="34" charset="0"/>
              </a:rPr>
              <a:t>Профилактическая работа</a:t>
            </a:r>
          </a:p>
        </p:txBody>
      </p:sp>
      <p:sp>
        <p:nvSpPr>
          <p:cNvPr id="831495" name="AutoShape 7"/>
          <p:cNvSpPr>
            <a:spLocks noChangeArrowheads="1"/>
          </p:cNvSpPr>
          <p:nvPr/>
        </p:nvSpPr>
        <p:spPr bwMode="auto">
          <a:xfrm>
            <a:off x="0" y="4724400"/>
            <a:ext cx="4140200" cy="1368425"/>
          </a:xfrm>
          <a:prstGeom prst="flowChartPreparation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400" b="0" i="0">
                <a:latin typeface="Verdana" pitchFamily="34" charset="0"/>
              </a:rPr>
              <a:t>Психогигиенические  психопрофилактические мероприятия (создание благоприятного климата)</a:t>
            </a:r>
          </a:p>
        </p:txBody>
      </p:sp>
      <p:sp>
        <p:nvSpPr>
          <p:cNvPr id="831496" name="AutoShape 8"/>
          <p:cNvSpPr>
            <a:spLocks noChangeArrowheads="1"/>
          </p:cNvSpPr>
          <p:nvPr/>
        </p:nvSpPr>
        <p:spPr bwMode="auto">
          <a:xfrm>
            <a:off x="5148263" y="4724400"/>
            <a:ext cx="3995737" cy="1441450"/>
          </a:xfrm>
          <a:prstGeom prst="flowChartPreparation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1400" b="0" i="0">
                <a:latin typeface="Verdana" pitchFamily="34" charset="0"/>
              </a:rPr>
              <a:t>Профилактические мероприятия (аэрофитотерапия, профилактическая гимнастика)</a:t>
            </a:r>
          </a:p>
        </p:txBody>
      </p:sp>
      <p:sp>
        <p:nvSpPr>
          <p:cNvPr id="831497" name="Line 9"/>
          <p:cNvSpPr>
            <a:spLocks noChangeShapeType="1"/>
          </p:cNvSpPr>
          <p:nvPr/>
        </p:nvSpPr>
        <p:spPr bwMode="auto">
          <a:xfrm>
            <a:off x="5435600" y="908050"/>
            <a:ext cx="12239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1498" name="Line 10"/>
          <p:cNvSpPr>
            <a:spLocks noChangeShapeType="1"/>
          </p:cNvSpPr>
          <p:nvPr/>
        </p:nvSpPr>
        <p:spPr bwMode="auto">
          <a:xfrm flipH="1">
            <a:off x="2484438" y="908050"/>
            <a:ext cx="15827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1499" name="Line 11"/>
          <p:cNvSpPr>
            <a:spLocks noChangeShapeType="1"/>
          </p:cNvSpPr>
          <p:nvPr/>
        </p:nvSpPr>
        <p:spPr bwMode="auto">
          <a:xfrm flipH="1">
            <a:off x="2195513" y="4221163"/>
            <a:ext cx="18716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1500" name="Line 12"/>
          <p:cNvSpPr>
            <a:spLocks noChangeShapeType="1"/>
          </p:cNvSpPr>
          <p:nvPr/>
        </p:nvSpPr>
        <p:spPr bwMode="auto">
          <a:xfrm>
            <a:off x="5292725" y="4221163"/>
            <a:ext cx="18002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620713"/>
          </a:xfrm>
          <a:solidFill>
            <a:srgbClr val="D7EC12"/>
          </a:solidFill>
        </p:spPr>
        <p:txBody>
          <a:bodyPr/>
          <a:lstStyle/>
          <a:p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Аннотация: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69325" cy="6048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i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Предполагаемые результаты проекта способствуют развитию личности ребенка в целом, его физического развития, осознанному отношению к своему здоровью. Работа по представленному проекту дает детям не только определенную сумму знаний, навыков, но и позволяет сформировать у них привычку к здоровому образу жизни , воспитать умение бережного отношения к своему организму, оценивать себя и свое состояние.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rgbClr val="D7EC12"/>
          </a:solidFill>
        </p:spPr>
        <p:txBody>
          <a:bodyPr/>
          <a:lstStyle/>
          <a:p>
            <a:r>
              <a:rPr lang="ru-RU" sz="40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 заболеваемости детей:</a:t>
            </a:r>
          </a:p>
        </p:txBody>
      </p:sp>
      <p:graphicFrame>
        <p:nvGraphicFramePr>
          <p:cNvPr id="8939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2530475"/>
          <a:ext cx="4038600" cy="2668588"/>
        </p:xfrm>
        <a:graphic>
          <a:graphicData uri="http://schemas.openxmlformats.org/presentationml/2006/ole">
            <p:oleObj spid="_x0000_s893955" name="Диаграмма" r:id="rId3" imgW="6096000" imgH="4029212" progId="MSGraph.Chart.8">
              <p:embed followColorScheme="full"/>
            </p:oleObj>
          </a:graphicData>
        </a:graphic>
      </p:graphicFrame>
      <p:graphicFrame>
        <p:nvGraphicFramePr>
          <p:cNvPr id="89395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-1981200" y="1557338"/>
          <a:ext cx="12065000" cy="5753100"/>
        </p:xfrm>
        <a:graphic>
          <a:graphicData uri="http://schemas.openxmlformats.org/presentationml/2006/ole">
            <p:oleObj spid="_x0000_s893956" name="Диаграмма" r:id="rId4" imgW="9839432" imgH="4695708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97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59338" y="0"/>
          <a:ext cx="4038600" cy="7389813"/>
        </p:xfrm>
        <a:graphic>
          <a:graphicData uri="http://schemas.openxmlformats.org/presentationml/2006/ole">
            <p:oleObj spid="_x0000_s894978" name="Диаграмма" r:id="rId3" imgW="8229763" imgH="4533798" progId="MSGraph.Chart.8">
              <p:embed followColorScheme="full"/>
            </p:oleObj>
          </a:graphicData>
        </a:graphic>
      </p:graphicFrame>
      <p:graphicFrame>
        <p:nvGraphicFramePr>
          <p:cNvPr id="89497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68313" y="0"/>
          <a:ext cx="4038600" cy="7461250"/>
        </p:xfrm>
        <a:graphic>
          <a:graphicData uri="http://schemas.openxmlformats.org/presentationml/2006/ole">
            <p:oleObj spid="_x0000_s894979" name="Диаграмма" r:id="rId4" imgW="8229763" imgH="4533798" progId="MSGraph.Chart.8">
              <p:embed followColorScheme="textAndBackground"/>
            </p:oleObj>
          </a:graphicData>
        </a:graphic>
      </p:graphicFrame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842963" y="0"/>
            <a:ext cx="77612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0" y="404813"/>
            <a:ext cx="9144000" cy="985837"/>
          </a:xfrm>
          <a:prstGeom prst="rect">
            <a:avLst/>
          </a:prstGeom>
          <a:solidFill>
            <a:srgbClr val="D7EC12"/>
          </a:solidFill>
          <a:ln w="9525" algn="ctr">
            <a:solidFill>
              <a:srgbClr val="D7EC1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6600CC"/>
                </a:solidFill>
              </a:rPr>
              <a:t>Графическое представление диагностики физического развития </a:t>
            </a:r>
          </a:p>
          <a:p>
            <a:pPr algn="ctr"/>
            <a:r>
              <a:rPr lang="ru-RU" sz="2000">
                <a:solidFill>
                  <a:srgbClr val="6600CC"/>
                </a:solidFill>
              </a:rPr>
              <a:t>2008-2009г.г.</a:t>
            </a:r>
          </a:p>
          <a:p>
            <a:r>
              <a:rPr lang="ru-RU"/>
              <a:t> </a:t>
            </a:r>
          </a:p>
        </p:txBody>
      </p:sp>
      <p:sp>
        <p:nvSpPr>
          <p:cNvPr id="894982" name="Text Box 6"/>
          <p:cNvSpPr txBox="1">
            <a:spLocks noChangeArrowheads="1"/>
          </p:cNvSpPr>
          <p:nvPr/>
        </p:nvSpPr>
        <p:spPr bwMode="auto">
          <a:xfrm>
            <a:off x="519113" y="5824538"/>
            <a:ext cx="2684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A80C92"/>
                </a:solidFill>
              </a:rPr>
              <a:t>Начало года</a:t>
            </a:r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5559425" y="5824538"/>
            <a:ext cx="21812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A80C92"/>
                </a:solidFill>
              </a:rPr>
              <a:t>Конец года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95288" y="0"/>
            <a:ext cx="8229600" cy="836613"/>
          </a:xfrm>
          <a:solidFill>
            <a:srgbClr val="D7EC12"/>
          </a:solidFill>
        </p:spPr>
        <p:txBody>
          <a:bodyPr/>
          <a:lstStyle/>
          <a:p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Результаты освоения программы </a:t>
            </a:r>
            <a:b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конец 2008-2009 учебного года</a:t>
            </a:r>
          </a:p>
        </p:txBody>
      </p:sp>
      <p:graphicFrame>
        <p:nvGraphicFramePr>
          <p:cNvPr id="89293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649788" y="1600200"/>
          <a:ext cx="4035425" cy="4530725"/>
        </p:xfrm>
        <a:graphic>
          <a:graphicData uri="http://schemas.openxmlformats.org/presentationml/2006/ole">
            <p:oleObj spid="_x0000_s892931" name="Диаграмма" r:id="rId3" imgW="4038641" imgH="4533798" progId="MSGraph.Chart.8">
              <p:embed followColorScheme="full"/>
            </p:oleObj>
          </a:graphicData>
        </a:graphic>
      </p:graphicFrame>
      <p:graphicFrame>
        <p:nvGraphicFramePr>
          <p:cNvPr id="89293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836613"/>
          <a:ext cx="9144000" cy="6021387"/>
        </p:xfrm>
        <a:graphic>
          <a:graphicData uri="http://schemas.openxmlformats.org/presentationml/2006/ole">
            <p:oleObj spid="_x0000_s892932" name="Диаграмма" r:id="rId4" imgW="11810959" imgH="8705738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820150" cy="1258887"/>
          </a:xfrm>
          <a:solidFill>
            <a:srgbClr val="D7EC12"/>
          </a:solidFill>
        </p:spPr>
        <p:txBody>
          <a:bodyPr/>
          <a:lstStyle/>
          <a:p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Памятка для родителей:</a:t>
            </a:r>
            <a:b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«Закон семьи – воспитание привычки к здоровому образу жизни»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             </a:t>
            </a:r>
            <a:r>
              <a:rPr lang="ru-RU" sz="1800" b="1" i="1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 хотите иметь здоровых детей!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i="1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Используйте для закаливания детей факторы внешней среды: солнце, воздух, вода;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Прогулки в любую погоду;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Воздушные и солнечные ванны;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Отдых в тени в жаркий период времени года;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Умывание холодной водой;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Мытье рук до локтя;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Полоскание рта и горла кипяченой водой комнатной температуры после каждого приема пищи;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Чистка зубов;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Ходьба босиком;</a:t>
            </a:r>
          </a:p>
          <a:p>
            <a:pPr>
              <a:lnSpc>
                <a:spcPct val="80000"/>
              </a:lnSpc>
            </a:pP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Корригирующая гимнастика.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20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22325"/>
          </a:xfrm>
          <a:solidFill>
            <a:srgbClr val="D7EC12"/>
          </a:solidFill>
        </p:spPr>
        <p:txBody>
          <a:bodyPr/>
          <a:lstStyle/>
          <a:p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Анкета для родителей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1.Что беспокоит вас в состоянии здоровья ребенка?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2.Сколько времени проводит ребенок на свежем воздухе в будни, в выходные дни?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3.Применяете ли вы сами какие-либо закаливающие средства?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4.Какие виды закаливания вы проводите?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5.Делаете ли вы сами зарядку по утрам?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6.Каким видом спорта вы увлекаетесь?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7.Что бы вы хотели узнать о возможности оздоровления своего ребенка?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9.Какую помощь вы можете предложить в нашей группе для оздоровления детей?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38225"/>
          </a:xfrm>
          <a:solidFill>
            <a:srgbClr val="D7EC12"/>
          </a:solidFill>
        </p:spPr>
        <p:txBody>
          <a:bodyPr/>
          <a:lstStyle/>
          <a:p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Стенд</a:t>
            </a:r>
            <a:b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«Учимся быть здоровыми»</a:t>
            </a:r>
          </a:p>
        </p:txBody>
      </p:sp>
      <p:pic>
        <p:nvPicPr>
          <p:cNvPr id="902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268413"/>
            <a:ext cx="2854325" cy="295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2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61113" y="3860800"/>
            <a:ext cx="2782887" cy="288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21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1268413"/>
            <a:ext cx="2592387" cy="302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215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1268413"/>
            <a:ext cx="2843212" cy="295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215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4076700"/>
            <a:ext cx="3527425" cy="278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215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292600"/>
            <a:ext cx="2843213" cy="256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  <a:solidFill>
            <a:srgbClr val="D7EC12"/>
          </a:solidFill>
        </p:spPr>
        <p:txBody>
          <a:bodyPr/>
          <a:lstStyle/>
          <a:p>
            <a:r>
              <a:rPr lang="ru-RU" sz="54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Выводы:</a:t>
            </a:r>
          </a:p>
        </p:txBody>
      </p:sp>
      <p:pic>
        <p:nvPicPr>
          <p:cNvPr id="277539" name="Picture 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84313"/>
            <a:ext cx="3455987" cy="537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7540" name="Rectangle 36"/>
          <p:cNvSpPr>
            <a:spLocks noChangeArrowheads="1"/>
          </p:cNvSpPr>
          <p:nvPr/>
        </p:nvSpPr>
        <p:spPr bwMode="auto">
          <a:xfrm>
            <a:off x="3995738" y="1484313"/>
            <a:ext cx="5148262" cy="5462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2000" b="0">
                <a:solidFill>
                  <a:schemeClr val="bg1"/>
                </a:solidFill>
                <a:latin typeface="Verdana" pitchFamily="34" charset="0"/>
              </a:rPr>
              <a:t>Если в результате целенаправленного                 педагогического воздействия у детей сформируется привычка к здоровому образу жизни, повысится общая выносливость, работоспособность их организма, улучшится  динамика состояния здоровья и другие качества, необходимые для полноценного развития личности, то я вижу смысл в  продолжении совершенствования организации педагогического процесса данного направления, его освоение детьми благодаря разработанным педагогическим методикам и приемам, обеспечение необходимого базиса развития.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ru-RU" sz="2000" b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3" name="Rectangle 5"/>
          <p:cNvSpPr>
            <a:spLocks noChangeArrowheads="1"/>
          </p:cNvSpPr>
          <p:nvPr/>
        </p:nvSpPr>
        <p:spPr bwMode="auto">
          <a:xfrm>
            <a:off x="611188" y="-1714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/>
            <a:endParaRPr lang="ru-RU" sz="1600" b="0" i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856" name="Rectangle 8"/>
          <p:cNvSpPr>
            <a:spLocks noChangeArrowheads="1"/>
          </p:cNvSpPr>
          <p:nvPr/>
        </p:nvSpPr>
        <p:spPr bwMode="auto">
          <a:xfrm>
            <a:off x="179388" y="476250"/>
            <a:ext cx="8208962" cy="641350"/>
          </a:xfrm>
          <a:prstGeom prst="rect">
            <a:avLst/>
          </a:prstGeom>
          <a:solidFill>
            <a:srgbClr val="D7EC1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3600" i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Основополагающий вопрос:</a:t>
            </a:r>
          </a:p>
        </p:txBody>
      </p:sp>
      <p:pic>
        <p:nvPicPr>
          <p:cNvPr id="71885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575"/>
            <a:ext cx="5591175" cy="479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8858" name="Rectangle 10"/>
          <p:cNvSpPr>
            <a:spLocks noChangeArrowheads="1"/>
          </p:cNvSpPr>
          <p:nvPr/>
        </p:nvSpPr>
        <p:spPr bwMode="auto">
          <a:xfrm>
            <a:off x="179388" y="1268413"/>
            <a:ext cx="89646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3200" i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Привычки к здоровому образу жизни</a:t>
            </a:r>
          </a:p>
          <a:p>
            <a:pPr eaLnBrk="1" hangingPunct="1"/>
            <a:r>
              <a:rPr lang="ru-RU" sz="3200" i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нужно развивать?</a:t>
            </a:r>
            <a:endParaRPr lang="ru-RU" sz="3200" i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684213" y="620713"/>
            <a:ext cx="8104187" cy="5691187"/>
          </a:xfrm>
          <a:prstGeom prst="rect">
            <a:avLst/>
          </a:prstGeom>
          <a:solidFill>
            <a:srgbClr val="D7EC12"/>
          </a:solidFill>
          <a:ln w="952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5400" u="sng">
                <a:solidFill>
                  <a:schemeClr val="hlink"/>
                </a:solidFill>
              </a:rPr>
              <a:t>Обучать без вреда для здоровья – это не задача, а обязательное условие моей работы.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ru-RU" sz="5400" u="sng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  <a:solidFill>
            <a:srgbClr val="D7EC12"/>
          </a:solidFill>
        </p:spPr>
        <p:txBody>
          <a:bodyPr/>
          <a:lstStyle/>
          <a:p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Информационные ресурсы: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9499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К.К.Утробина Занимательная физкультура в детском саду/К.к.утробина.-М.:Гном и Д.,2005.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Оздоровление детей в условиях детского сада./ под ред. Л.В.Кочетковой.-М.,2005.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Н.В.Полтавцева  Физическая культура в дошкольном детстве.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О.Н. Моргунова  Физкультурно-оздоровительная работа в ДОУ.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Л.Г.Горькова .Занятия физической культурой в ДОУ.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Т.Л.Богина  Охрана здоровья детей в дошкольных учреждениях:метод.пособие –М.:Мозаика-Синтез,2005.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В.Г.Кудрявцев Инновацинное дошкольное образование:опыт, проблемы и стратегия развития//Дошкольное воспитание,1997-1999.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Здоровьесберегающее пространство дошкольного образовательное учреждения:проектирование, тренинги, занятия/сост.Н.и.Крылова.-Волгоград: Учитель,2009.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Интернет ресурсы: 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</a:t>
            </a: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:/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rkp 68 edu. ru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http</a:t>
            </a:r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:/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www arkty. ru</a:t>
            </a:r>
            <a:endParaRPr lang="ru-RU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40425" y="449263"/>
            <a:ext cx="2819400" cy="6408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Дитятко -что тесто: как замесил, так и выросло»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(русская пословица)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250825" y="4724400"/>
            <a:ext cx="8893175" cy="1684338"/>
          </a:xfrm>
          <a:prstGeom prst="rect">
            <a:avLst/>
          </a:prstGeom>
          <a:solidFill>
            <a:srgbClr val="D7EC1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4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</a:t>
            </a:r>
            <a:r>
              <a:rPr lang="ru-RU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СПАСИБО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с.Бондари, 2010год</a:t>
            </a:r>
            <a:r>
              <a:rPr lang="ru-RU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ЗА ВНИМАНИЕ!</a:t>
            </a:r>
          </a:p>
        </p:txBody>
      </p:sp>
      <p:pic>
        <p:nvPicPr>
          <p:cNvPr id="548870" name="Picture 6" descr="le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4249738" cy="4537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941888"/>
            <a:ext cx="8229600" cy="19161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</a:t>
            </a:r>
          </a:p>
        </p:txBody>
      </p:sp>
      <p:sp>
        <p:nvSpPr>
          <p:cNvPr id="889859" name="Rectangle 3"/>
          <p:cNvSpPr>
            <a:spLocks noChangeArrowheads="1"/>
          </p:cNvSpPr>
          <p:nvPr/>
        </p:nvSpPr>
        <p:spPr bwMode="auto">
          <a:xfrm>
            <a:off x="0" y="476250"/>
            <a:ext cx="8820150" cy="701675"/>
          </a:xfrm>
          <a:prstGeom prst="rect">
            <a:avLst/>
          </a:prstGeom>
          <a:solidFill>
            <a:srgbClr val="D7EC1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4000" i="0">
                <a:solidFill>
                  <a:srgbClr val="660066"/>
                </a:solidFill>
                <a:latin typeface="Verdana" pitchFamily="34" charset="0"/>
              </a:rPr>
              <a:t>Актуальность проекта: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611188" y="1341438"/>
            <a:ext cx="8137525" cy="524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b="0" i="0">
              <a:latin typeface="Verdana" pitchFamily="34" charset="0"/>
            </a:endParaRPr>
          </a:p>
          <a:p>
            <a:pPr algn="ctr" eaLnBrk="1" hangingPunct="1"/>
            <a:r>
              <a:rPr lang="ru-RU" sz="2000" b="0">
                <a:solidFill>
                  <a:schemeClr val="bg1"/>
                </a:solidFill>
                <a:latin typeface="Verdana" pitchFamily="34" charset="0"/>
              </a:rPr>
              <a:t>Ухудшение состояния здоровья, инфекционные заболевания, духовное растление, низкий уровень жизни подавляющего большинства жителей планеты на фоне ухудшения состояния экологии делают задачу воспитания здорового ребенка наиболее актуальной и необходимой. От состояния здоровья детей во многом зависит благополучие нашего общества. Сегодня ни для кого не секрет, что «крепость» здоровья детей становится все меньше и меньше. Защитные силы организма- все слабее, а услуги медицины- все дороже. Именно поэтому в условиях дорогостоящего медицинского обслуживания сформировать у детей понятие, что каждый человек должен быть хозяином своего здоровья. Здоровьесберегающие технологии наиболее значимы среди всех  известных технологий по степени влияния на здоровье детей.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22325"/>
          </a:xfrm>
          <a:solidFill>
            <a:srgbClr val="D7EC12"/>
          </a:solidFill>
        </p:spPr>
        <p:txBody>
          <a:bodyPr/>
          <a:lstStyle/>
          <a:p>
            <a:r>
              <a:rPr lang="ru-RU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проекта:</a:t>
            </a:r>
          </a:p>
        </p:txBody>
      </p:sp>
      <p:pic>
        <p:nvPicPr>
          <p:cNvPr id="8192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5375" y="1916113"/>
            <a:ext cx="5508625" cy="4941887"/>
          </a:xfrm>
          <a:noFill/>
          <a:ln/>
        </p:spPr>
      </p:pic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0" y="1343025"/>
            <a:ext cx="3995738" cy="534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Обоснование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эффективности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здоровьесберегающих 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технологий в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педагогической 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практике, для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формирования 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 детей  дошкольного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возраста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углубленного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представления  о 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здоровье и здоровом</a:t>
            </a:r>
          </a:p>
          <a:p>
            <a:pPr eaLnBrk="1" hangingPunct="1"/>
            <a:r>
              <a:rPr lang="ru-RU" sz="2400" b="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образе жизни.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</a:pPr>
            <a:endParaRPr lang="ru-RU" sz="2400" b="0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4043363" cy="749300"/>
          </a:xfrm>
          <a:solidFill>
            <a:srgbClr val="D7EC12"/>
          </a:solidFill>
        </p:spPr>
        <p:txBody>
          <a:bodyPr/>
          <a:lstStyle/>
          <a:p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Задачи: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4968875" cy="5689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Оздоровительные :</a:t>
            </a:r>
            <a:r>
              <a:rPr lang="ru-RU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ru-RU" sz="2400"/>
              <a:t> </a:t>
            </a:r>
            <a:r>
              <a:rPr lang="ru-RU" sz="24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охрана и укрепление физического и психического здоровья детей;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ru-RU" sz="2400"/>
              <a:t>   </a:t>
            </a:r>
            <a:r>
              <a:rPr lang="ru-RU" sz="24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функций организма, повышение его защитных свойств и устойчивости к заболеваниям средствами движения, дыхательной гимнастики, массажа, закаливания;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ru-RU" sz="2400"/>
              <a:t> </a:t>
            </a:r>
            <a:r>
              <a:rPr lang="ru-RU" sz="24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формирование правильной осанки, гигиенических навыков.</a:t>
            </a:r>
            <a:endParaRPr lang="ru-RU" sz="2400" b="1" i="1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6278" name="Picture 4" descr="C:\Users\user\Documents\Лудкова\ДОУ\АЛЕНУШКА\фото\img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196975"/>
            <a:ext cx="3995737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Образовательные :</a:t>
            </a:r>
            <a:r>
              <a:rPr lang="ru-RU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/>
              <a:t> </a:t>
            </a:r>
            <a:r>
              <a:rPr lang="ru-RU" sz="20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ru-RU" sz="2000"/>
              <a:t> </a:t>
            </a: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формирование жизненно необходимых двигательных умений и навыков ребенка в соответствии с его индивидуальными особенностями;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</a:t>
            </a:r>
            <a:r>
              <a:rPr lang="ru-RU" sz="20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ru-RU" sz="2000"/>
              <a:t> </a:t>
            </a:r>
            <a:r>
              <a:rPr lang="ru-RU" sz="20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условий для реализации потребности детей в двигательной активности;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</a:t>
            </a:r>
            <a:r>
              <a:rPr lang="ru-RU" sz="20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ru-RU" sz="2000"/>
              <a:t> </a:t>
            </a:r>
            <a:r>
              <a:rPr lang="ru-RU" sz="20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выявление интересов, склонностей и способностей детей в двигательной деятельности и реализация их через систему спортивно-оздоровительной работы. </a:t>
            </a:r>
            <a:endParaRPr lang="ru-RU" sz="2000" b="1" i="1">
              <a:solidFill>
                <a:srgbClr val="A80C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12875"/>
            <a:ext cx="4572000" cy="544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6480175" cy="1412875"/>
          </a:xfrm>
        </p:spPr>
        <p:txBody>
          <a:bodyPr/>
          <a:lstStyle/>
          <a:p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Воспитательные : </a:t>
            </a:r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600200"/>
            <a:ext cx="6418262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* </a:t>
            </a:r>
            <a:r>
              <a:rPr lang="ru-RU" sz="24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воспитание потребности в здоровом образе жизни; выработка привычки к соблюдению режима, потребность в физических упражнениях и играх;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</a:t>
            </a: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ru-RU" sz="2400"/>
              <a:t> </a:t>
            </a:r>
            <a:r>
              <a:rPr lang="ru-RU" sz="2400">
                <a:solidFill>
                  <a:srgbClr val="A80C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воспитание у детей бережного отношения к своему здоровью, понимания ценности и важности поддержания организма в здоровом состоянии, побуждение желания следовать здоровому образу жизни;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</a:t>
            </a: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ru-RU" sz="2400"/>
              <a:t> </a:t>
            </a:r>
            <a:r>
              <a:rPr lang="ru-RU" sz="240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воспитание  физических качеств,  необходимых для полноценного  развития личности.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i="1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9">
      <a:dk1>
        <a:srgbClr val="000000"/>
      </a:dk1>
      <a:lt1>
        <a:srgbClr val="0000CC"/>
      </a:lt1>
      <a:dk2>
        <a:srgbClr val="000000"/>
      </a:dk2>
      <a:lt2>
        <a:srgbClr val="CDCDCD"/>
      </a:lt2>
      <a:accent1>
        <a:srgbClr val="CDD9F7"/>
      </a:accent1>
      <a:accent2>
        <a:srgbClr val="99FF33"/>
      </a:accent2>
      <a:accent3>
        <a:srgbClr val="AAAAE2"/>
      </a:accent3>
      <a:accent4>
        <a:srgbClr val="000000"/>
      </a:accent4>
      <a:accent5>
        <a:srgbClr val="E3E9FA"/>
      </a:accent5>
      <a:accent6>
        <a:srgbClr val="8AE72D"/>
      </a:accent6>
      <a:hlink>
        <a:srgbClr val="0033CC"/>
      </a:hlink>
      <a:folHlink>
        <a:srgbClr val="6699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000000"/>
        </a:dk1>
        <a:lt1>
          <a:srgbClr val="0000CC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AAAAE2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2193</Words>
  <Application>Microsoft Office PowerPoint</Application>
  <PresentationFormat>Экран (4:3)</PresentationFormat>
  <Paragraphs>376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Times New Roman</vt:lpstr>
      <vt:lpstr>Verdana</vt:lpstr>
      <vt:lpstr>Wingdings</vt:lpstr>
      <vt:lpstr>Garamond</vt:lpstr>
      <vt:lpstr>Monotype Corsiva</vt:lpstr>
      <vt:lpstr>Соревнование</vt:lpstr>
      <vt:lpstr>Диаграмма Microsoft Graph</vt:lpstr>
      <vt:lpstr>Слайд 1</vt:lpstr>
      <vt:lpstr>Слайд 2</vt:lpstr>
      <vt:lpstr> «Я не боюсь еще и еще раз повторить: забота о здоровье- это важнейший труд. От жизнерадостности, бодрости детей зависят их духовная жизнь, мировоззрение, умственное развитие, прочность знаний, вера в свои силы» (В.А. Сухомлинский)  </vt:lpstr>
      <vt:lpstr>Слайд 4</vt:lpstr>
      <vt:lpstr>Слайд 5</vt:lpstr>
      <vt:lpstr>Цель проекта:</vt:lpstr>
      <vt:lpstr>Задачи:</vt:lpstr>
      <vt:lpstr>Слайд 8</vt:lpstr>
      <vt:lpstr>              Воспитательные :  </vt:lpstr>
      <vt:lpstr>Проблемные вопросы:</vt:lpstr>
      <vt:lpstr>Гипотеза:</vt:lpstr>
      <vt:lpstr>Тип проекта:</vt:lpstr>
      <vt:lpstr>Стратегия осуществления проектной деятельности:</vt:lpstr>
      <vt:lpstr>Предмет экспериментального исследования:</vt:lpstr>
      <vt:lpstr>Слайд 15</vt:lpstr>
      <vt:lpstr>Основные этапы проекта:</vt:lpstr>
      <vt:lpstr>Слайд 17</vt:lpstr>
      <vt:lpstr>Слайд 18</vt:lpstr>
      <vt:lpstr>Слайд 19</vt:lpstr>
      <vt:lpstr>План работы по формированию представлений о здоровом образе жизни в старшей группе</vt:lpstr>
      <vt:lpstr>Слайд 21</vt:lpstr>
      <vt:lpstr>Слайд 22</vt:lpstr>
      <vt:lpstr>Слайд 23</vt:lpstr>
      <vt:lpstr>Организация оздоровительной работы в ДОУ:</vt:lpstr>
      <vt:lpstr>Слайд 25</vt:lpstr>
      <vt:lpstr>Обеспечение проектной деятельности:</vt:lpstr>
      <vt:lpstr>2.Материально-технические:</vt:lpstr>
      <vt:lpstr>Слайд 28</vt:lpstr>
      <vt:lpstr>3. Диагностико-дидактический:</vt:lpstr>
      <vt:lpstr>Модель реализации проекта:</vt:lpstr>
      <vt:lpstr>Слайд 31</vt:lpstr>
      <vt:lpstr>Аннотация:</vt:lpstr>
      <vt:lpstr>Анализ заболеваемости детей:</vt:lpstr>
      <vt:lpstr>Слайд 34</vt:lpstr>
      <vt:lpstr>Результаты освоения программы  на конец 2008-2009 учебного года</vt:lpstr>
      <vt:lpstr>Памятка для родителей: «Закон семьи – воспитание привычки к здоровому образу жизни»</vt:lpstr>
      <vt:lpstr>Анкета для родителей</vt:lpstr>
      <vt:lpstr>Стенд «Учимся быть здоровыми»</vt:lpstr>
      <vt:lpstr>Выводы:</vt:lpstr>
      <vt:lpstr>Слайд 40</vt:lpstr>
      <vt:lpstr>Информационные ресурсы:</vt:lpstr>
      <vt:lpstr>Слайд 42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яблоко на блюде, У нас Земля одна. Не торопитесь, люди, Все выскрести до дна.</dc:title>
  <dc:creator>Guest</dc:creator>
  <cp:lastModifiedBy>User</cp:lastModifiedBy>
  <cp:revision>102</cp:revision>
  <dcterms:created xsi:type="dcterms:W3CDTF">2006-10-12T05:10:51Z</dcterms:created>
  <dcterms:modified xsi:type="dcterms:W3CDTF">2014-03-31T12:09:07Z</dcterms:modified>
</cp:coreProperties>
</file>